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71" r:id="rId3"/>
    <p:sldId id="270" r:id="rId4"/>
    <p:sldId id="280" r:id="rId5"/>
    <p:sldId id="268" r:id="rId6"/>
    <p:sldId id="267" r:id="rId7"/>
    <p:sldId id="277" r:id="rId8"/>
    <p:sldId id="281" r:id="rId9"/>
    <p:sldId id="283" r:id="rId10"/>
    <p:sldId id="282" r:id="rId11"/>
    <p:sldId id="278" r:id="rId12"/>
    <p:sldId id="265" r:id="rId13"/>
    <p:sldId id="272" r:id="rId14"/>
    <p:sldId id="273" r:id="rId15"/>
    <p:sldId id="274" r:id="rId16"/>
    <p:sldId id="275" r:id="rId17"/>
    <p:sldId id="276" r:id="rId18"/>
    <p:sldId id="284" r:id="rId19"/>
    <p:sldId id="285" r:id="rId20"/>
    <p:sldId id="262" r:id="rId21"/>
    <p:sldId id="279" r:id="rId22"/>
    <p:sldId id="260" r:id="rId23"/>
    <p:sldId id="25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4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56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3C57-2243-471E-ABE2-775F5316BD1F}" type="datetimeFigureOut">
              <a:rPr lang="it-IT" smtClean="0"/>
              <a:t>28/03/2020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01D47-FAC1-48F8-AE2E-1BCE30A90B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2744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01D47-FAC1-48F8-AE2E-1BCE30A90B98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0327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1E0A-3BF2-4C18-99EC-D1AD722A96B4}" type="datetimeFigureOut">
              <a:rPr lang="it-IT" smtClean="0"/>
              <a:t>28/03/2020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4FCEC-A368-4FAF-9E85-D44D48C1C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4950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1E0A-3BF2-4C18-99EC-D1AD722A96B4}" type="datetimeFigureOut">
              <a:rPr lang="it-IT" smtClean="0"/>
              <a:t>28/03/2020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4FCEC-A368-4FAF-9E85-D44D48C1C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5475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1E0A-3BF2-4C18-99EC-D1AD722A96B4}" type="datetimeFigureOut">
              <a:rPr lang="it-IT" smtClean="0"/>
              <a:t>28/03/2020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4FCEC-A368-4FAF-9E85-D44D48C1C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515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1E0A-3BF2-4C18-99EC-D1AD722A96B4}" type="datetimeFigureOut">
              <a:rPr lang="it-IT" smtClean="0"/>
              <a:t>28/03/2020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4FCEC-A368-4FAF-9E85-D44D48C1C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522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1E0A-3BF2-4C18-99EC-D1AD722A96B4}" type="datetimeFigureOut">
              <a:rPr lang="it-IT" smtClean="0"/>
              <a:t>28/03/2020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4FCEC-A368-4FAF-9E85-D44D48C1C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2596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1E0A-3BF2-4C18-99EC-D1AD722A96B4}" type="datetimeFigureOut">
              <a:rPr lang="it-IT" smtClean="0"/>
              <a:t>28/03/2020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4FCEC-A368-4FAF-9E85-D44D48C1C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6832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1E0A-3BF2-4C18-99EC-D1AD722A96B4}" type="datetimeFigureOut">
              <a:rPr lang="it-IT" smtClean="0"/>
              <a:t>28/03/2020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4FCEC-A368-4FAF-9E85-D44D48C1C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7179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1E0A-3BF2-4C18-99EC-D1AD722A96B4}" type="datetimeFigureOut">
              <a:rPr lang="it-IT" smtClean="0"/>
              <a:t>28/03/2020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4FCEC-A368-4FAF-9E85-D44D48C1C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957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1E0A-3BF2-4C18-99EC-D1AD722A96B4}" type="datetimeFigureOut">
              <a:rPr lang="it-IT" smtClean="0"/>
              <a:t>28/03/2020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4FCEC-A368-4FAF-9E85-D44D48C1C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1441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1E0A-3BF2-4C18-99EC-D1AD722A96B4}" type="datetimeFigureOut">
              <a:rPr lang="it-IT" smtClean="0"/>
              <a:t>28/03/2020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4FCEC-A368-4FAF-9E85-D44D48C1C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9029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1E0A-3BF2-4C18-99EC-D1AD722A96B4}" type="datetimeFigureOut">
              <a:rPr lang="it-IT" smtClean="0"/>
              <a:t>28/03/2020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4FCEC-A368-4FAF-9E85-D44D48C1C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3416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21E0A-3BF2-4C18-99EC-D1AD722A96B4}" type="datetimeFigureOut">
              <a:rPr lang="it-IT" smtClean="0"/>
              <a:t>28/03/2020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4FCEC-A368-4FAF-9E85-D44D48C1C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5329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commons.wikimedia.org/wiki/Category:Logic_icons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9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openxmlformats.org/officeDocument/2006/relationships/image" Target="../media/image180.png"/><Relationship Id="rId2" Type="http://schemas.openxmlformats.org/officeDocument/2006/relationships/audio" Target="../media/media14.m4a"/><Relationship Id="rId16" Type="http://schemas.openxmlformats.org/officeDocument/2006/relationships/image" Target="../media/image4.png"/><Relationship Id="rId1" Type="http://schemas.microsoft.com/office/2007/relationships/media" Target="../media/media14.m4a"/><Relationship Id="rId6" Type="http://schemas.openxmlformats.org/officeDocument/2006/relationships/image" Target="../media/image120.png"/><Relationship Id="rId11" Type="http://schemas.openxmlformats.org/officeDocument/2006/relationships/image" Target="../media/image170.png"/><Relationship Id="rId5" Type="http://schemas.openxmlformats.org/officeDocument/2006/relationships/image" Target="../media/image37.png"/><Relationship Id="rId15" Type="http://schemas.openxmlformats.org/officeDocument/2006/relationships/image" Target="../media/image210.png"/><Relationship Id="rId10" Type="http://schemas.openxmlformats.org/officeDocument/2006/relationships/image" Target="../media/image160.png"/><Relationship Id="rId4" Type="http://schemas.openxmlformats.org/officeDocument/2006/relationships/image" Target="../media/image80.png"/><Relationship Id="rId9" Type="http://schemas.openxmlformats.org/officeDocument/2006/relationships/image" Target="../media/image150.png"/><Relationship Id="rId14" Type="http://schemas.openxmlformats.org/officeDocument/2006/relationships/image" Target="../media/image20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0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30.png"/><Relationship Id="rId5" Type="http://schemas.openxmlformats.org/officeDocument/2006/relationships/image" Target="../media/image38.png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9.png"/><Relationship Id="rId5" Type="http://schemas.openxmlformats.org/officeDocument/2006/relationships/image" Target="../media/image250.png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0.jpeg"/><Relationship Id="rId11" Type="http://schemas.openxmlformats.org/officeDocument/2006/relationships/image" Target="../media/image4.png"/><Relationship Id="rId5" Type="http://schemas.openxmlformats.org/officeDocument/2006/relationships/image" Target="../media/image280.png"/><Relationship Id="rId10" Type="http://schemas.openxmlformats.org/officeDocument/2006/relationships/image" Target="../media/image44.png"/><Relationship Id="rId4" Type="http://schemas.openxmlformats.org/officeDocument/2006/relationships/image" Target="../media/image270.png"/><Relationship Id="rId9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video" Target="../media/media18.avi"/><Relationship Id="rId7" Type="http://schemas.openxmlformats.org/officeDocument/2006/relationships/image" Target="../media/image270.png"/><Relationship Id="rId2" Type="http://schemas.microsoft.com/office/2007/relationships/media" Target="../media/media18.avi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19.m4a"/><Relationship Id="rId10" Type="http://schemas.openxmlformats.org/officeDocument/2006/relationships/image" Target="../media/image4.png"/><Relationship Id="rId4" Type="http://schemas.microsoft.com/office/2007/relationships/media" Target="../media/media19.m4a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6.tif"/><Relationship Id="rId5" Type="http://schemas.openxmlformats.org/officeDocument/2006/relationships/image" Target="../media/image280.png"/><Relationship Id="rId4" Type="http://schemas.openxmlformats.org/officeDocument/2006/relationships/image" Target="../media/image270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0.png"/><Relationship Id="rId5" Type="http://schemas.openxmlformats.org/officeDocument/2006/relationships/image" Target="../media/image40.pn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6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50.png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5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4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20.png"/><Relationship Id="rId5" Type="http://schemas.openxmlformats.org/officeDocument/2006/relationships/image" Target="../media/image23.png"/><Relationship Id="rId10" Type="http://schemas.openxmlformats.org/officeDocument/2006/relationships/image" Target="../media/image4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0.png"/><Relationship Id="rId5" Type="http://schemas.openxmlformats.org/officeDocument/2006/relationships/image" Target="../media/image23.png"/><Relationship Id="rId10" Type="http://schemas.openxmlformats.org/officeDocument/2006/relationships/image" Target="../media/image4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135668C-6265-4125-A192-AAE42DEEA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025694" cy="135049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9BAACC0-3664-4B32-9BF7-1EFA01B70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8596" y="0"/>
            <a:ext cx="1655404" cy="135049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019E161-D0ED-4C5B-8C79-BEBCE0EE75AC}"/>
              </a:ext>
            </a:extLst>
          </p:cNvPr>
          <p:cNvSpPr txBox="1"/>
          <p:nvPr/>
        </p:nvSpPr>
        <p:spPr>
          <a:xfrm>
            <a:off x="2025321" y="121386"/>
            <a:ext cx="5263043" cy="17389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it-IT" sz="3600" b="1" dirty="0">
                <a:solidFill>
                  <a:srgbClr val="002060"/>
                </a:solidFill>
              </a:rPr>
              <a:t>SPIE </a:t>
            </a:r>
            <a:r>
              <a:rPr lang="it-IT" sz="3600" b="1" dirty="0" err="1">
                <a:solidFill>
                  <a:srgbClr val="002060"/>
                </a:solidFill>
              </a:rPr>
              <a:t>Photonics</a:t>
            </a:r>
            <a:r>
              <a:rPr lang="it-IT" sz="3600" b="1" dirty="0">
                <a:solidFill>
                  <a:srgbClr val="002060"/>
                </a:solidFill>
              </a:rPr>
              <a:t> Europe</a:t>
            </a:r>
          </a:p>
          <a:p>
            <a:pPr algn="ctr">
              <a:spcAft>
                <a:spcPts val="600"/>
              </a:spcAft>
            </a:pPr>
            <a:r>
              <a:rPr lang="it-IT" sz="2800" dirty="0"/>
              <a:t>Strasbourg </a:t>
            </a:r>
            <a:r>
              <a:rPr lang="en-US" sz="2800" dirty="0"/>
              <a:t>29 March - 2 April 2020</a:t>
            </a:r>
            <a:endParaRPr lang="it-IT" sz="2800" dirty="0"/>
          </a:p>
          <a:p>
            <a:pPr algn="ctr"/>
            <a:r>
              <a:rPr lang="it-IT" sz="2800" dirty="0"/>
              <a:t>Digital Forum 6-10 April 2020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5B8518E-7DDB-4971-9516-E210C6B7A26E}"/>
              </a:ext>
            </a:extLst>
          </p:cNvPr>
          <p:cNvSpPr txBox="1"/>
          <p:nvPr/>
        </p:nvSpPr>
        <p:spPr>
          <a:xfrm>
            <a:off x="1058698" y="2214429"/>
            <a:ext cx="70266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b="1" dirty="0"/>
              <a:t>New </a:t>
            </a:r>
            <a:r>
              <a:rPr lang="it-IT" sz="4000" b="1" dirty="0" err="1"/>
              <a:t>perspectives</a:t>
            </a:r>
            <a:r>
              <a:rPr lang="it-IT" sz="4000" b="1" dirty="0"/>
              <a:t> </a:t>
            </a:r>
          </a:p>
          <a:p>
            <a:pPr algn="ctr"/>
            <a:r>
              <a:rPr lang="it-IT" sz="4000" b="1" dirty="0"/>
              <a:t>in </a:t>
            </a:r>
            <a:r>
              <a:rPr lang="it-IT" sz="4000" b="1" dirty="0" err="1"/>
              <a:t>Correlation</a:t>
            </a:r>
            <a:r>
              <a:rPr lang="it-IT" sz="4000" b="1" dirty="0"/>
              <a:t> </a:t>
            </a:r>
            <a:r>
              <a:rPr lang="it-IT" sz="4000" b="1" dirty="0" err="1"/>
              <a:t>Plenoptic</a:t>
            </a:r>
            <a:r>
              <a:rPr lang="it-IT" sz="4000" b="1" dirty="0"/>
              <a:t> Imaging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97160E5-81DB-4207-B46F-F6761D1822D5}"/>
              </a:ext>
            </a:extLst>
          </p:cNvPr>
          <p:cNvSpPr txBox="1"/>
          <p:nvPr/>
        </p:nvSpPr>
        <p:spPr>
          <a:xfrm>
            <a:off x="1095984" y="3443811"/>
            <a:ext cx="695203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600" dirty="0"/>
              <a:t>Francesco V. Pepe</a:t>
            </a:r>
          </a:p>
          <a:p>
            <a:pPr algn="ctr"/>
            <a:r>
              <a:rPr lang="it-IT" sz="2000" dirty="0"/>
              <a:t>Università degli Studi di Bari, </a:t>
            </a:r>
            <a:r>
              <a:rPr lang="it-IT" sz="2000" dirty="0" err="1"/>
              <a:t>Italy</a:t>
            </a:r>
            <a:endParaRPr lang="it-IT" sz="2000" dirty="0"/>
          </a:p>
          <a:p>
            <a:pPr algn="ctr"/>
            <a:r>
              <a:rPr lang="it-IT" sz="2000" dirty="0"/>
              <a:t>Istituto Nazionale di Fisica Nucleare (INFN) – Sezione di Bari, </a:t>
            </a:r>
            <a:r>
              <a:rPr lang="it-IT" sz="2000" dirty="0" err="1"/>
              <a:t>Italy</a:t>
            </a:r>
            <a:endParaRPr lang="it-IT" sz="2000" dirty="0"/>
          </a:p>
          <a:p>
            <a:pPr algn="ctr"/>
            <a:r>
              <a:rPr lang="it-IT" sz="2000" i="1" dirty="0"/>
              <a:t>francesco.pepe@ba.infn.it</a:t>
            </a:r>
          </a:p>
          <a:p>
            <a:pPr algn="ctr"/>
            <a:endParaRPr lang="it-IT" sz="2600" i="1" dirty="0"/>
          </a:p>
          <a:p>
            <a:pPr algn="ctr"/>
            <a:r>
              <a:rPr lang="it-IT" sz="2600" dirty="0"/>
              <a:t>in </a:t>
            </a:r>
            <a:r>
              <a:rPr lang="it-IT" sz="2600" dirty="0" err="1"/>
              <a:t>collaboration</a:t>
            </a:r>
            <a:r>
              <a:rPr lang="it-IT" sz="2600" dirty="0"/>
              <a:t> with</a:t>
            </a:r>
          </a:p>
          <a:p>
            <a:pPr algn="ctr"/>
            <a:r>
              <a:rPr lang="it-IT" sz="2600" dirty="0"/>
              <a:t>F. Di Lena, M. D’Angelo, A. </a:t>
            </a:r>
            <a:r>
              <a:rPr lang="it-IT" sz="2600" dirty="0" err="1"/>
              <a:t>Garuccio</a:t>
            </a:r>
            <a:r>
              <a:rPr lang="it-IT" sz="2600" dirty="0"/>
              <a:t>, A. Scagliola </a:t>
            </a:r>
          </a:p>
          <a:p>
            <a:pPr algn="ctr"/>
            <a:r>
              <a:rPr lang="it-IT" sz="2600" dirty="0"/>
              <a:t>G. Scala, S. </a:t>
            </a:r>
            <a:r>
              <a:rPr lang="it-IT" sz="2600" dirty="0" err="1"/>
              <a:t>Pascazio</a:t>
            </a:r>
            <a:r>
              <a:rPr lang="it-IT" sz="2600" dirty="0"/>
              <a:t> (</a:t>
            </a:r>
            <a:r>
              <a:rPr lang="it-IT" sz="2600" dirty="0" err="1"/>
              <a:t>Univ</a:t>
            </a:r>
            <a:r>
              <a:rPr lang="it-IT" sz="2600" dirty="0"/>
              <a:t>. Bari)</a:t>
            </a:r>
          </a:p>
          <a:p>
            <a:pPr algn="ctr"/>
            <a:r>
              <a:rPr lang="it-IT" sz="2600" dirty="0"/>
              <a:t>G. Scarcelli (</a:t>
            </a:r>
            <a:r>
              <a:rPr lang="it-IT" sz="2600" dirty="0" err="1"/>
              <a:t>Univ</a:t>
            </a:r>
            <a:r>
              <a:rPr lang="it-IT" sz="2600" dirty="0"/>
              <a:t>. Maryland, College Park)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D3DBE65-FEC7-4F59-9CE9-9F4978D2BA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5400000">
            <a:off x="4324614" y="-631190"/>
            <a:ext cx="664831" cy="3463299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773395F-A5AF-4D5A-8235-5B122B33B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67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82"/>
    </mc:Choice>
    <mc:Fallback>
      <p:transition spd="slow" advTm="48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FDDE013-7623-49DB-9D3B-1D7E7DD1D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" y="1296497"/>
            <a:ext cx="5013916" cy="373697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62C0539-DA57-41CC-8F76-B8D5222F172D}"/>
              </a:ext>
            </a:extLst>
          </p:cNvPr>
          <p:cNvSpPr txBox="1"/>
          <p:nvPr/>
        </p:nvSpPr>
        <p:spPr>
          <a:xfrm>
            <a:off x="5500468" y="2025753"/>
            <a:ext cx="364353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400" dirty="0"/>
              <a:t>The </a:t>
            </a:r>
            <a:r>
              <a:rPr lang="it-IT" sz="2400" b="1" dirty="0">
                <a:solidFill>
                  <a:srgbClr val="0070C0"/>
                </a:solidFill>
              </a:rPr>
              <a:t>image of the </a:t>
            </a:r>
            <a:r>
              <a:rPr lang="it-IT" sz="2400" b="1" dirty="0" err="1">
                <a:solidFill>
                  <a:srgbClr val="0070C0"/>
                </a:solidFill>
              </a:rPr>
              <a:t>object</a:t>
            </a:r>
            <a:r>
              <a:rPr lang="it-IT" sz="2400" dirty="0"/>
              <a:t> (</a:t>
            </a:r>
            <a:r>
              <a:rPr lang="it-IT" sz="2400" dirty="0" err="1"/>
              <a:t>not</a:t>
            </a:r>
            <a:r>
              <a:rPr lang="it-IT" sz="2400" dirty="0"/>
              <a:t> </a:t>
            </a:r>
            <a:r>
              <a:rPr lang="it-IT" sz="2400" dirty="0" err="1"/>
              <a:t>necessarily</a:t>
            </a:r>
            <a:r>
              <a:rPr lang="it-IT" sz="2400" dirty="0"/>
              <a:t> </a:t>
            </a:r>
            <a:r>
              <a:rPr lang="it-IT" sz="2400" dirty="0" err="1"/>
              <a:t>focused</a:t>
            </a:r>
            <a:r>
              <a:rPr lang="it-IT" sz="2400" dirty="0"/>
              <a:t>)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formed</a:t>
            </a:r>
            <a:r>
              <a:rPr lang="it-IT" sz="2400" dirty="0"/>
              <a:t> on D</a:t>
            </a:r>
            <a:r>
              <a:rPr lang="it-IT" sz="2400" i="1" baseline="-25000" dirty="0"/>
              <a:t>a</a:t>
            </a:r>
            <a:r>
              <a:rPr lang="it-IT" sz="2400" dirty="0"/>
              <a:t> by an </a:t>
            </a:r>
            <a:r>
              <a:rPr lang="it-IT" sz="2400" dirty="0" err="1"/>
              <a:t>ordinary</a:t>
            </a:r>
            <a:r>
              <a:rPr lang="it-IT" sz="2400" dirty="0"/>
              <a:t> </a:t>
            </a:r>
            <a:r>
              <a:rPr lang="it-IT" sz="2400" b="1" dirty="0" err="1"/>
              <a:t>lens</a:t>
            </a:r>
            <a:r>
              <a:rPr lang="it-IT" sz="2400" dirty="0"/>
              <a:t>.</a:t>
            </a:r>
          </a:p>
          <a:p>
            <a:pPr>
              <a:spcAft>
                <a:spcPts val="1200"/>
              </a:spcAft>
            </a:pPr>
            <a:r>
              <a:rPr lang="it-IT" sz="2400" dirty="0" err="1"/>
              <a:t>D</a:t>
            </a:r>
            <a:r>
              <a:rPr lang="it-IT" sz="2400" i="1" baseline="-25000" dirty="0" err="1"/>
              <a:t>b</a:t>
            </a:r>
            <a:r>
              <a:rPr lang="it-IT" sz="2400" dirty="0"/>
              <a:t> </a:t>
            </a:r>
            <a:r>
              <a:rPr lang="it-IT" sz="2400" dirty="0" err="1"/>
              <a:t>detects</a:t>
            </a:r>
            <a:r>
              <a:rPr lang="it-IT" sz="2400" dirty="0"/>
              <a:t> the </a:t>
            </a:r>
            <a:r>
              <a:rPr lang="it-IT" sz="2400" dirty="0" err="1"/>
              <a:t>focused</a:t>
            </a:r>
            <a:r>
              <a:rPr lang="it-IT" sz="2400" dirty="0"/>
              <a:t> </a:t>
            </a:r>
            <a:r>
              <a:rPr lang="it-IT" sz="2400" b="1" dirty="0">
                <a:solidFill>
                  <a:srgbClr val="FF0000"/>
                </a:solidFill>
              </a:rPr>
              <a:t>ghost image of the </a:t>
            </a:r>
            <a:r>
              <a:rPr lang="it-IT" sz="2400" b="1" dirty="0" err="1">
                <a:solidFill>
                  <a:srgbClr val="FF0000"/>
                </a:solidFill>
              </a:rPr>
              <a:t>lens</a:t>
            </a:r>
            <a:r>
              <a:rPr lang="it-IT" sz="2400" dirty="0"/>
              <a:t>.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enables</a:t>
            </a:r>
            <a:r>
              <a:rPr lang="it-IT" sz="2400" dirty="0"/>
              <a:t> to </a:t>
            </a:r>
            <a:r>
              <a:rPr lang="it-IT" sz="2400" dirty="0" err="1"/>
              <a:t>reconstruct</a:t>
            </a:r>
            <a:r>
              <a:rPr lang="it-IT" sz="2400" dirty="0"/>
              <a:t> and </a:t>
            </a:r>
            <a:r>
              <a:rPr lang="it-IT" sz="2400" dirty="0" err="1"/>
              <a:t>select</a:t>
            </a:r>
            <a:r>
              <a:rPr lang="it-IT" sz="2400" dirty="0"/>
              <a:t> the </a:t>
            </a:r>
            <a:r>
              <a:rPr lang="it-IT" sz="2400" dirty="0" err="1"/>
              <a:t>direction</a:t>
            </a:r>
            <a:r>
              <a:rPr lang="it-IT" sz="2400" dirty="0"/>
              <a:t> of light.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096A3F41-90ED-4776-AE4C-E447BD1268BF}"/>
                  </a:ext>
                </a:extLst>
              </p:cNvPr>
              <p:cNvSpPr txBox="1"/>
              <p:nvPr/>
            </p:nvSpPr>
            <p:spPr>
              <a:xfrm>
                <a:off x="5614248" y="1533754"/>
                <a:ext cx="311790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096A3F41-90ED-4776-AE4C-E447BD126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4248" y="1533754"/>
                <a:ext cx="3117905" cy="307777"/>
              </a:xfrm>
              <a:prstGeom prst="rect">
                <a:avLst/>
              </a:prstGeom>
              <a:blipFill>
                <a:blip r:embed="rId5"/>
                <a:stretch>
                  <a:fillRect l="-1566" t="-4000" b="-36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6">
            <a:extLst>
              <a:ext uri="{FF2B5EF4-FFF2-40B4-BE49-F238E27FC236}">
                <a16:creationId xmlns:a16="http://schemas.microsoft.com/office/drawing/2014/main" id="{BA6CE8F5-BA18-4013-AD5D-63DB9604E166}"/>
              </a:ext>
            </a:extLst>
          </p:cNvPr>
          <p:cNvSpPr txBox="1"/>
          <p:nvPr/>
        </p:nvSpPr>
        <p:spPr>
          <a:xfrm>
            <a:off x="6173775" y="979978"/>
            <a:ext cx="199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400" b="1" dirty="0" err="1"/>
              <a:t>Measurement</a:t>
            </a:r>
            <a:endParaRPr lang="it-IT" sz="24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39160A4-DB26-488C-8C0C-B67FF17C8509}"/>
              </a:ext>
            </a:extLst>
          </p:cNvPr>
          <p:cNvSpPr txBox="1"/>
          <p:nvPr/>
        </p:nvSpPr>
        <p:spPr>
          <a:xfrm>
            <a:off x="164236" y="186431"/>
            <a:ext cx="8815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CPI: an alternative </a:t>
            </a:r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architecture</a:t>
            </a:r>
            <a:endParaRPr lang="it-IT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3F80CC8-81A1-4D53-9EBE-FBE5E978274B}"/>
              </a:ext>
            </a:extLst>
          </p:cNvPr>
          <p:cNvSpPr txBox="1"/>
          <p:nvPr/>
        </p:nvSpPr>
        <p:spPr>
          <a:xfrm>
            <a:off x="164236" y="4908283"/>
            <a:ext cx="54245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000" b="1" dirty="0" err="1"/>
              <a:t>Advantages</a:t>
            </a:r>
            <a:r>
              <a:rPr lang="it-IT" sz="2000" b="1" dirty="0"/>
              <a:t>:</a:t>
            </a:r>
            <a:endParaRPr lang="it-IT" sz="20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000" b="1" dirty="0"/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Higher</a:t>
            </a:r>
            <a:r>
              <a:rPr lang="it-IT" sz="2000" b="1" dirty="0">
                <a:solidFill>
                  <a:srgbClr val="FF0000"/>
                </a:solidFill>
              </a:rPr>
              <a:t> SNR</a:t>
            </a:r>
            <a:r>
              <a:rPr lang="it-IT" sz="2000" dirty="0"/>
              <a:t>: </a:t>
            </a:r>
            <a:r>
              <a:rPr lang="it-IT" sz="2000" dirty="0" err="1"/>
              <a:t>noise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i="1" dirty="0" err="1"/>
              <a:t>not</a:t>
            </a:r>
            <a:r>
              <a:rPr lang="it-IT" sz="2000" i="1" dirty="0"/>
              <a:t> </a:t>
            </a:r>
            <a:r>
              <a:rPr lang="it-IT" sz="2000" i="1" dirty="0" err="1"/>
              <a:t>negatively</a:t>
            </a:r>
            <a:r>
              <a:rPr lang="it-IT" sz="2000" i="1" dirty="0"/>
              <a:t> </a:t>
            </a:r>
            <a:r>
              <a:rPr lang="it-IT" sz="2000" i="1" dirty="0" err="1"/>
              <a:t>affected</a:t>
            </a:r>
            <a:r>
              <a:rPr lang="it-IT" sz="2000" i="1" dirty="0"/>
              <a:t> by </a:t>
            </a:r>
            <a:r>
              <a:rPr lang="it-IT" sz="2000" i="1" dirty="0" err="1"/>
              <a:t>spatial</a:t>
            </a:r>
            <a:r>
              <a:rPr lang="it-IT" sz="2000" i="1" dirty="0"/>
              <a:t> </a:t>
            </a:r>
            <a:r>
              <a:rPr lang="it-IT" sz="2000" i="1" dirty="0" err="1"/>
              <a:t>resolution</a:t>
            </a:r>
            <a:endParaRPr lang="it-IT" sz="2000" i="1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000" dirty="0"/>
              <a:t> The scene can be </a:t>
            </a:r>
            <a:r>
              <a:rPr lang="it-IT" sz="2000" dirty="0" err="1"/>
              <a:t>observed</a:t>
            </a:r>
            <a:r>
              <a:rPr lang="it-IT" sz="2000" dirty="0"/>
              <a:t> </a:t>
            </a:r>
            <a:r>
              <a:rPr lang="it-IT" sz="2000" dirty="0" err="1"/>
              <a:t>even</a:t>
            </a:r>
            <a:r>
              <a:rPr lang="it-IT" sz="2000" dirty="0"/>
              <a:t> by </a:t>
            </a:r>
            <a:r>
              <a:rPr lang="it-IT" sz="2000" dirty="0" err="1"/>
              <a:t>direct</a:t>
            </a:r>
            <a:r>
              <a:rPr lang="it-IT" sz="2000" dirty="0"/>
              <a:t> </a:t>
            </a:r>
            <a:r>
              <a:rPr lang="it-IT" sz="2000" dirty="0" err="1"/>
              <a:t>intensity</a:t>
            </a:r>
            <a:r>
              <a:rPr lang="it-IT" sz="2000" dirty="0"/>
              <a:t> </a:t>
            </a:r>
            <a:r>
              <a:rPr lang="it-IT" sz="2000" dirty="0" err="1"/>
              <a:t>measurement</a:t>
            </a:r>
            <a:r>
              <a:rPr lang="it-IT" sz="2000" dirty="0"/>
              <a:t> (with no </a:t>
            </a:r>
            <a:r>
              <a:rPr lang="it-IT" sz="2000" dirty="0" err="1"/>
              <a:t>refocusing</a:t>
            </a:r>
            <a:r>
              <a:rPr lang="it-IT" sz="20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88ACAEBC-0770-4ACE-BB8D-9408432F43CE}"/>
                  </a:ext>
                </a:extLst>
              </p:cNvPr>
              <p:cNvSpPr txBox="1"/>
              <p:nvPr/>
            </p:nvSpPr>
            <p:spPr>
              <a:xfrm>
                <a:off x="482053" y="4066911"/>
                <a:ext cx="1330749" cy="6321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it-IT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f>
                        <m:fPr>
                          <m:ctrlP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88ACAEBC-0770-4ACE-BB8D-9408432F43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053" y="4066911"/>
                <a:ext cx="1330749" cy="6321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2807C86-9534-453D-A588-9D53E9B098C6}"/>
                  </a:ext>
                </a:extLst>
              </p:cNvPr>
              <p:cNvSpPr txBox="1"/>
              <p:nvPr/>
            </p:nvSpPr>
            <p:spPr>
              <a:xfrm>
                <a:off x="3425200" y="1687642"/>
                <a:ext cx="135287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sz="20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2807C86-9534-453D-A588-9D53E9B098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200" y="1687642"/>
                <a:ext cx="1352871" cy="307777"/>
              </a:xfrm>
              <a:prstGeom prst="rect">
                <a:avLst/>
              </a:prstGeom>
              <a:blipFill>
                <a:blip r:embed="rId7"/>
                <a:stretch>
                  <a:fillRect l="-4955" r="-3153" b="-18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C13071C9-70FB-475B-A530-C87F4F2D7C49}"/>
              </a:ext>
            </a:extLst>
          </p:cNvPr>
          <p:cNvSpPr txBox="1"/>
          <p:nvPr/>
        </p:nvSpPr>
        <p:spPr>
          <a:xfrm>
            <a:off x="5550534" y="5776375"/>
            <a:ext cx="3643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Pepe </a:t>
            </a:r>
            <a:r>
              <a:rPr lang="it-IT" i="1" dirty="0"/>
              <a:t>et al</a:t>
            </a:r>
            <a:r>
              <a:rPr lang="it-IT" dirty="0"/>
              <a:t>, J. </a:t>
            </a:r>
            <a:r>
              <a:rPr lang="it-IT" dirty="0" err="1"/>
              <a:t>Opt</a:t>
            </a:r>
            <a:r>
              <a:rPr lang="it-IT" dirty="0"/>
              <a:t>. 19, 114001 (2017)</a:t>
            </a:r>
          </a:p>
          <a:p>
            <a:r>
              <a:rPr lang="it-IT" dirty="0"/>
              <a:t>Scala </a:t>
            </a:r>
            <a:r>
              <a:rPr lang="it-IT" i="1" dirty="0"/>
              <a:t>et al</a:t>
            </a:r>
            <a:r>
              <a:rPr lang="it-IT" dirty="0"/>
              <a:t>, PRA 99, 053808 (2019)</a:t>
            </a:r>
          </a:p>
          <a:p>
            <a:r>
              <a:rPr lang="it-IT" dirty="0" err="1"/>
              <a:t>Pat</a:t>
            </a:r>
            <a:r>
              <a:rPr lang="it-IT" dirty="0"/>
              <a:t>. </a:t>
            </a:r>
            <a:r>
              <a:rPr lang="it-IT" dirty="0" err="1"/>
              <a:t>appl</a:t>
            </a:r>
            <a:r>
              <a:rPr lang="it-IT" dirty="0"/>
              <a:t>. PCT/IB2017/055842 (2017)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B5ABE7A-5B5E-49FA-9D17-58434E3451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076"/>
    </mc:Choice>
    <mc:Fallback>
      <p:transition spd="slow" advTm="124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7930D21-2F35-4B4F-80AC-6EBBDF39186A}"/>
              </a:ext>
            </a:extLst>
          </p:cNvPr>
          <p:cNvSpPr txBox="1"/>
          <p:nvPr/>
        </p:nvSpPr>
        <p:spPr>
          <a:xfrm>
            <a:off x="164236" y="186431"/>
            <a:ext cx="8815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General </a:t>
            </a:r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limitations</a:t>
            </a: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 of CPI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7907A21-802F-401B-9A0B-E4753B51A3F4}"/>
              </a:ext>
            </a:extLst>
          </p:cNvPr>
          <p:cNvSpPr txBox="1"/>
          <p:nvPr/>
        </p:nvSpPr>
        <p:spPr>
          <a:xfrm>
            <a:off x="164236" y="3727954"/>
            <a:ext cx="8815527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In </a:t>
            </a:r>
            <a:r>
              <a:rPr lang="it-IT" sz="2400" dirty="0" err="1"/>
              <a:t>these</a:t>
            </a:r>
            <a:r>
              <a:rPr lang="it-IT" sz="2400" dirty="0"/>
              <a:t> setups, the </a:t>
            </a:r>
            <a:r>
              <a:rPr lang="it-IT" sz="2400" b="1" dirty="0" err="1"/>
              <a:t>direction</a:t>
            </a:r>
            <a:r>
              <a:rPr lang="it-IT" sz="2400" b="1" dirty="0"/>
              <a:t> of light </a:t>
            </a:r>
            <a:r>
              <a:rPr lang="it-IT" sz="2400" b="1" dirty="0" err="1"/>
              <a:t>before</a:t>
            </a:r>
            <a:r>
              <a:rPr lang="it-IT" sz="2400" b="1" dirty="0"/>
              <a:t> and after the </a:t>
            </a:r>
            <a:r>
              <a:rPr lang="it-IT" sz="2400" b="1" dirty="0" err="1"/>
              <a:t>object</a:t>
            </a:r>
            <a:r>
              <a:rPr lang="it-IT" sz="2400" dirty="0"/>
              <a:t> must </a:t>
            </a:r>
            <a:r>
              <a:rPr lang="it-IT" sz="2400" dirty="0" err="1"/>
              <a:t>change</a:t>
            </a:r>
            <a:r>
              <a:rPr lang="it-IT" sz="2400" dirty="0"/>
              <a:t> in a </a:t>
            </a:r>
            <a:r>
              <a:rPr lang="it-IT" sz="2400" dirty="0" err="1"/>
              <a:t>predictable</a:t>
            </a:r>
            <a:r>
              <a:rPr lang="it-IT" sz="2400" dirty="0"/>
              <a:t> way: transmission, </a:t>
            </a:r>
            <a:r>
              <a:rPr lang="it-IT" sz="2400" dirty="0" err="1"/>
              <a:t>mirror</a:t>
            </a:r>
            <a:r>
              <a:rPr lang="it-IT" sz="2400" dirty="0"/>
              <a:t>-like </a:t>
            </a:r>
            <a:r>
              <a:rPr lang="it-IT" sz="2400" dirty="0" err="1"/>
              <a:t>reflection</a:t>
            </a:r>
            <a:r>
              <a:rPr lang="it-IT" sz="2400" dirty="0"/>
              <a:t>.</a:t>
            </a:r>
          </a:p>
          <a:p>
            <a:endParaRPr lang="it-IT" sz="2400" dirty="0"/>
          </a:p>
          <a:p>
            <a:pPr>
              <a:spcAft>
                <a:spcPts val="600"/>
              </a:spcAft>
            </a:pPr>
            <a:r>
              <a:rPr lang="it-IT" sz="2400" b="1" dirty="0" err="1"/>
              <a:t>This</a:t>
            </a:r>
            <a:r>
              <a:rPr lang="it-IT" sz="2400" b="1" dirty="0"/>
              <a:t> </a:t>
            </a:r>
            <a:r>
              <a:rPr lang="it-IT" sz="2400" b="1" dirty="0" err="1"/>
              <a:t>condition</a:t>
            </a:r>
            <a:r>
              <a:rPr lang="it-IT" sz="2400" b="1" dirty="0"/>
              <a:t> rules out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relevant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categories</a:t>
            </a:r>
            <a:r>
              <a:rPr lang="it-IT" sz="2400" b="1" dirty="0">
                <a:solidFill>
                  <a:srgbClr val="FF0000"/>
                </a:solidFill>
              </a:rPr>
              <a:t> for </a:t>
            </a:r>
            <a:r>
              <a:rPr lang="it-IT" sz="2400" b="1" dirty="0" err="1">
                <a:solidFill>
                  <a:srgbClr val="FF0000"/>
                </a:solidFill>
              </a:rPr>
              <a:t>microscopy</a:t>
            </a:r>
            <a:r>
              <a:rPr lang="it-IT" sz="2400" b="1" dirty="0"/>
              <a:t>:</a:t>
            </a:r>
            <a:endParaRPr lang="it-IT" sz="24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/>
              <a:t>Diffusive </a:t>
            </a:r>
            <a:r>
              <a:rPr lang="it-IT" sz="2400" dirty="0" err="1"/>
              <a:t>objects</a:t>
            </a:r>
            <a:endParaRPr lang="it-IT" sz="24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/>
              <a:t>Objects </a:t>
            </a:r>
            <a:r>
              <a:rPr lang="it-IT" sz="2400" dirty="0" err="1"/>
              <a:t>surrounded</a:t>
            </a:r>
            <a:r>
              <a:rPr lang="it-IT" sz="2400" dirty="0"/>
              <a:t> by a scattering medium or </a:t>
            </a:r>
            <a:r>
              <a:rPr lang="it-IT" sz="2400" dirty="0" err="1"/>
              <a:t>turbulence</a:t>
            </a:r>
            <a:endParaRPr lang="it-IT" sz="24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 err="1"/>
              <a:t>Randomly</a:t>
            </a:r>
            <a:r>
              <a:rPr lang="it-IT" sz="2400" dirty="0"/>
              <a:t> </a:t>
            </a:r>
            <a:r>
              <a:rPr lang="it-IT" sz="2400" dirty="0" err="1"/>
              <a:t>emitting</a:t>
            </a:r>
            <a:r>
              <a:rPr lang="it-IT" sz="2400" dirty="0"/>
              <a:t> samples (e.g. </a:t>
            </a:r>
            <a:r>
              <a:rPr lang="it-IT" sz="2400" dirty="0" err="1"/>
              <a:t>fluorescent</a:t>
            </a:r>
            <a:r>
              <a:rPr lang="it-IT" sz="2400" dirty="0"/>
              <a:t>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D6E3316-22FB-4B95-A82C-5ECE6649F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17" y="943540"/>
            <a:ext cx="3304990" cy="248546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36A630A-7E82-4E67-9594-E6E6C1AEF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5" y="943541"/>
            <a:ext cx="3471605" cy="258746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24BCFDC-6AA1-4D19-A70A-151EFEB2C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37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184"/>
    </mc:Choice>
    <mc:Fallback>
      <p:transition spd="slow" advTm="73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78AB41B-3C45-4B79-BB38-B0150069C1DE}"/>
              </a:ext>
            </a:extLst>
          </p:cNvPr>
          <p:cNvSpPr txBox="1"/>
          <p:nvPr/>
        </p:nvSpPr>
        <p:spPr>
          <a:xfrm>
            <a:off x="164236" y="186431"/>
            <a:ext cx="8815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The </a:t>
            </a:r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Correlation</a:t>
            </a: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Plenoptic</a:t>
            </a: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Microscope</a:t>
            </a:r>
            <a:endParaRPr lang="it-IT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7502E1C7-E74A-4566-8668-D03C78C53AFE}"/>
                  </a:ext>
                </a:extLst>
              </p:cNvPr>
              <p:cNvSpPr txBox="1"/>
              <p:nvPr/>
            </p:nvSpPr>
            <p:spPr>
              <a:xfrm>
                <a:off x="224159" y="1094457"/>
                <a:ext cx="8695679" cy="1269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b="1" dirty="0" err="1"/>
                  <a:t>Ordinary</a:t>
                </a:r>
                <a:r>
                  <a:rPr lang="it-IT" sz="2000" b="1" dirty="0"/>
                  <a:t> </a:t>
                </a:r>
                <a:r>
                  <a:rPr lang="it-IT" sz="2000" b="1" dirty="0" err="1"/>
                  <a:t>microscope</a:t>
                </a:r>
                <a:r>
                  <a:rPr lang="it-IT" sz="2000" dirty="0"/>
                  <a:t>: sample in the </a:t>
                </a:r>
                <a:r>
                  <a:rPr lang="it-IT" sz="2000" dirty="0" err="1"/>
                  <a:t>focal</a:t>
                </a:r>
                <a:r>
                  <a:rPr lang="it-IT" sz="2000" dirty="0"/>
                  <a:t> </a:t>
                </a:r>
                <a:r>
                  <a:rPr lang="it-IT" sz="2000" dirty="0" err="1"/>
                  <a:t>plane</a:t>
                </a:r>
                <a:r>
                  <a:rPr lang="it-IT" sz="2000" dirty="0"/>
                  <a:t> of an </a:t>
                </a:r>
                <a:r>
                  <a:rPr lang="it-IT" sz="2000" dirty="0" err="1"/>
                  <a:t>objective</a:t>
                </a:r>
                <a:r>
                  <a:rPr lang="it-IT" sz="2000" dirty="0"/>
                  <a:t> (O) of </a:t>
                </a:r>
                <a:r>
                  <a:rPr lang="it-IT" sz="2000" dirty="0" err="1"/>
                  <a:t>focal</a:t>
                </a:r>
                <a:r>
                  <a:rPr lang="it-IT" sz="2000" dirty="0"/>
                  <a:t> </a:t>
                </a:r>
                <a:r>
                  <a:rPr lang="it-IT" sz="2000" dirty="0" err="1"/>
                  <a:t>length</a:t>
                </a:r>
                <a:r>
                  <a:rPr lang="it-IT" sz="2000" dirty="0"/>
                  <a:t> </a:t>
                </a:r>
                <a:r>
                  <a:rPr lang="it-IT" sz="2000" i="1" dirty="0" err="1"/>
                  <a:t>f</a:t>
                </a:r>
                <a:r>
                  <a:rPr lang="it-IT" sz="2000" i="1" baseline="-25000" dirty="0" err="1"/>
                  <a:t>O</a:t>
                </a:r>
                <a:r>
                  <a:rPr lang="it-IT" sz="2000" dirty="0"/>
                  <a:t>, </a:t>
                </a:r>
                <a:r>
                  <a:rPr lang="it-IT" sz="2000" dirty="0" err="1"/>
                  <a:t>sensor</a:t>
                </a:r>
                <a:r>
                  <a:rPr lang="it-IT" sz="2000" dirty="0"/>
                  <a:t> in the </a:t>
                </a:r>
                <a:r>
                  <a:rPr lang="it-IT" sz="2000" dirty="0" err="1"/>
                  <a:t>focal</a:t>
                </a:r>
                <a:r>
                  <a:rPr lang="it-IT" sz="2000" dirty="0"/>
                  <a:t> </a:t>
                </a:r>
                <a:r>
                  <a:rPr lang="it-IT" sz="2000" dirty="0" err="1"/>
                  <a:t>plane</a:t>
                </a:r>
                <a:r>
                  <a:rPr lang="it-IT" sz="2000" dirty="0"/>
                  <a:t> of a tube </a:t>
                </a:r>
                <a:r>
                  <a:rPr lang="it-IT" sz="2000" dirty="0" err="1"/>
                  <a:t>lens</a:t>
                </a:r>
                <a:r>
                  <a:rPr lang="it-IT" sz="2000" dirty="0"/>
                  <a:t> (T) of </a:t>
                </a:r>
                <a:r>
                  <a:rPr lang="it-IT" sz="2000" dirty="0" err="1"/>
                  <a:t>focal</a:t>
                </a:r>
                <a:r>
                  <a:rPr lang="it-IT" sz="2000" dirty="0"/>
                  <a:t> </a:t>
                </a:r>
                <a:r>
                  <a:rPr lang="it-IT" sz="2000" dirty="0" err="1"/>
                  <a:t>length</a:t>
                </a:r>
                <a:r>
                  <a:rPr lang="it-IT" sz="2000" dirty="0"/>
                  <a:t> </a:t>
                </a:r>
                <a:r>
                  <a:rPr lang="it-IT" sz="2000" i="1" dirty="0" err="1"/>
                  <a:t>f</a:t>
                </a:r>
                <a:r>
                  <a:rPr lang="it-IT" sz="2000" i="1" baseline="-25000" dirty="0" err="1"/>
                  <a:t>T</a:t>
                </a:r>
                <a:endParaRPr lang="it-IT" sz="2000" dirty="0"/>
              </a:p>
              <a:p>
                <a:pPr>
                  <a:spcBef>
                    <a:spcPts val="600"/>
                  </a:spcBef>
                </a:pPr>
                <a:r>
                  <a:rPr lang="it-IT" sz="2000" b="1" dirty="0" err="1"/>
                  <a:t>Magnification</a:t>
                </a:r>
                <a:r>
                  <a:rPr lang="it-IT" sz="2000" dirty="0"/>
                  <a:t>: </a:t>
                </a:r>
                <a14:m>
                  <m:oMath xmlns:m="http://schemas.openxmlformats.org/officeDocument/2006/math">
                    <m:r>
                      <a:rPr lang="it-IT" sz="2000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sz="2000" i="0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i="1" dirty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it-IT" sz="20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i="1" dirty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it-IT" sz="2000" i="1" dirty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sub>
                        </m:sSub>
                      </m:den>
                    </m:f>
                  </m:oMath>
                </a14:m>
                <a:endParaRPr lang="it-IT" sz="2000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7502E1C7-E74A-4566-8668-D03C78C53A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59" y="1094457"/>
                <a:ext cx="8695679" cy="1269707"/>
              </a:xfrm>
              <a:prstGeom prst="rect">
                <a:avLst/>
              </a:prstGeom>
              <a:blipFill>
                <a:blip r:embed="rId4"/>
                <a:stretch>
                  <a:fillRect l="-771" t="-28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>
            <a:extLst>
              <a:ext uri="{FF2B5EF4-FFF2-40B4-BE49-F238E27FC236}">
                <a16:creationId xmlns:a16="http://schemas.microsoft.com/office/drawing/2014/main" id="{E12B9093-F1D4-4E45-B606-A9EEC0AA5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508" y="2660955"/>
            <a:ext cx="7838983" cy="1663474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F3C17117-E7F7-459E-BA05-D5FC6BB87363}"/>
              </a:ext>
            </a:extLst>
          </p:cNvPr>
          <p:cNvSpPr/>
          <p:nvPr/>
        </p:nvSpPr>
        <p:spPr>
          <a:xfrm>
            <a:off x="1642370" y="2652077"/>
            <a:ext cx="470516" cy="463985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843D3D29-C887-4371-BC28-E414DBF4D168}"/>
                  </a:ext>
                </a:extLst>
              </p:cNvPr>
              <p:cNvSpPr txBox="1"/>
              <p:nvPr/>
            </p:nvSpPr>
            <p:spPr>
              <a:xfrm>
                <a:off x="918840" y="3851567"/>
                <a:ext cx="18421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Emitted </a:t>
                </a:r>
                <a:r>
                  <a:rPr lang="it-IT" dirty="0" err="1"/>
                  <a:t>intensity</a:t>
                </a:r>
                <a:r>
                  <a:rPr lang="it-IT" dirty="0"/>
                  <a:t> </a:t>
                </a:r>
                <a:r>
                  <a:rPr lang="it-IT" dirty="0" err="1"/>
                  <a:t>profile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𝝆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843D3D29-C887-4371-BC28-E414DBF4D1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840" y="3851567"/>
                <a:ext cx="1842120" cy="646331"/>
              </a:xfrm>
              <a:prstGeom prst="rect">
                <a:avLst/>
              </a:prstGeom>
              <a:blipFill>
                <a:blip r:embed="rId6"/>
                <a:stretch>
                  <a:fillRect l="-2980" t="-5660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82A4E6FA-872D-4C76-9787-3D5B9D2A3C97}"/>
              </a:ext>
            </a:extLst>
          </p:cNvPr>
          <p:cNvCxnSpPr/>
          <p:nvPr/>
        </p:nvCxnSpPr>
        <p:spPr>
          <a:xfrm>
            <a:off x="918840" y="3559946"/>
            <a:ext cx="70177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AB75C03-1E33-4BC6-879E-E27D3FCB01C7}"/>
                  </a:ext>
                </a:extLst>
              </p:cNvPr>
              <p:cNvSpPr txBox="1"/>
              <p:nvPr/>
            </p:nvSpPr>
            <p:spPr>
              <a:xfrm>
                <a:off x="2382604" y="6050383"/>
                <a:ext cx="6405793" cy="7272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nary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it-IT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it-IT" sz="14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it-IT" sz="1400" b="0" i="0" smtClean="0"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it-IT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14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it-IT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it-IT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𝝆</m:t>
                                      </m:r>
                                    </m:e>
                                    <m:sub>
                                      <m:r>
                                        <a:rPr lang="it-IT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𝝆</m:t>
                                      </m:r>
                                    </m:e>
                                    <m:sub>
                                      <m:r>
                                        <a:rPr lang="it-IT" sz="1400" i="1"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it-IT" sz="140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it-IT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it-IT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num>
                                    <m:den>
                                      <m:r>
                                        <a:rPr lang="it-IT" sz="1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den>
                                  </m:f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it-IT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it-IT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it-IT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it-IT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  <m:d>
                                        <m:dPr>
                                          <m:ctrlPr>
                                            <a:rPr lang="it-IT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it-IT" sz="1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it-IT" sz="1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num>
                                            <m:den>
                                              <m:r>
                                                <a:rPr lang="it-IT" sz="1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den>
                                          </m:f>
                                          <m:r>
                                            <a:rPr lang="it-IT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it-IT" sz="1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it-IT" sz="1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lang="it-IT" sz="1400" i="1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it-IT" sz="1400" i="1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𝑓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it-IT" sz="1400" i="1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𝑂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d>
                                      <m:sSubSup>
                                        <m:sSubSupPr>
                                          <m:ctrlPr>
                                            <a:rPr lang="it-IT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it-IT" sz="14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𝝆</m:t>
                                          </m:r>
                                        </m:e>
                                        <m:sub>
                                          <m:r>
                                            <a:rPr lang="it-IT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𝑂</m:t>
                                          </m:r>
                                        </m:sub>
                                        <m:sup>
                                          <m:r>
                                            <a:rPr lang="it-IT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it-IT" sz="1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it-IT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14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𝝆</m:t>
                                          </m:r>
                                        </m:e>
                                        <m:sub>
                                          <m:r>
                                            <a:rPr lang="it-IT" sz="1400" i="1">
                                              <a:latin typeface="Cambria Math" panose="02040503050406030204" pitchFamily="18" charset="0"/>
                                            </a:rPr>
                                            <m:t>𝑂</m:t>
                                          </m:r>
                                        </m:sub>
                                      </m:sSub>
                                      <m:r>
                                        <a:rPr lang="it-IT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d>
                                        <m:dPr>
                                          <m:ctrlPr>
                                            <a:rPr lang="it-IT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it-IT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>
                                                <m:sSubPr>
                                                  <m:ctrlPr>
                                                    <a:rPr lang="it-IT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it-IT" sz="1400" b="1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𝝆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it-IT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𝑠</m:t>
                                                  </m:r>
                                                </m:sub>
                                              </m:sSub>
                                            </m:num>
                                            <m:den>
                                              <m:r>
                                                <a:rPr lang="it-IT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den>
                                          </m:f>
                                          <m:r>
                                            <a:rPr lang="it-IT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f>
                                            <m:fPr>
                                              <m:ctrlPr>
                                                <a:rPr lang="it-IT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>
                                                <m:sSubPr>
                                                  <m:ctrlPr>
                                                    <a:rPr lang="it-IT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it-IT" sz="1400" b="1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𝝆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it-IT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𝑎</m:t>
                                                  </m:r>
                                                </m:sub>
                                              </m:sSub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lang="it-IT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it-IT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𝑓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it-IT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AB75C03-1E33-4BC6-879E-E27D3FCB0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604" y="6050383"/>
                <a:ext cx="6405793" cy="7272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5B577A9-0917-4CD6-BED3-191F2D055D62}"/>
              </a:ext>
            </a:extLst>
          </p:cNvPr>
          <p:cNvSpPr txBox="1"/>
          <p:nvPr/>
        </p:nvSpPr>
        <p:spPr>
          <a:xfrm>
            <a:off x="359546" y="6096011"/>
            <a:ext cx="1713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Arbitrary</a:t>
            </a:r>
            <a:r>
              <a:rPr lang="it-IT" dirty="0"/>
              <a:t> sample </a:t>
            </a:r>
            <a:r>
              <a:rPr lang="it-IT" dirty="0" err="1"/>
              <a:t>distance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18E578B8-6A90-4F4F-B730-2443428F74C2}"/>
                  </a:ext>
                </a:extLst>
              </p:cNvPr>
              <p:cNvSpPr txBox="1"/>
              <p:nvPr/>
            </p:nvSpPr>
            <p:spPr>
              <a:xfrm>
                <a:off x="359546" y="5022986"/>
                <a:ext cx="17133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/>
                  <a:t>Focused case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18E578B8-6A90-4F4F-B730-2443428F74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46" y="5022986"/>
                <a:ext cx="1713391" cy="646331"/>
              </a:xfrm>
              <a:prstGeom prst="rect">
                <a:avLst/>
              </a:prstGeom>
              <a:blipFill>
                <a:blip r:embed="rId8"/>
                <a:stretch>
                  <a:fillRect t="-5660" b="-66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26FB295F-CD83-41B9-9981-490608661634}"/>
                  </a:ext>
                </a:extLst>
              </p:cNvPr>
              <p:cNvSpPr txBox="1"/>
              <p:nvPr/>
            </p:nvSpPr>
            <p:spPr>
              <a:xfrm>
                <a:off x="2382604" y="4982526"/>
                <a:ext cx="5965736" cy="7272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nary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it-IT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it-IT" sz="14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it-IT" sz="1400" b="0" i="0" smtClean="0"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it-IT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14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it-IT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it-IT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𝝆</m:t>
                                      </m:r>
                                    </m:e>
                                    <m:sub>
                                      <m:r>
                                        <a:rPr lang="it-IT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𝝆</m:t>
                                      </m:r>
                                    </m:e>
                                    <m:sub>
                                      <m:r>
                                        <a:rPr lang="it-IT" sz="1400" i="1"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it-IT" sz="140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it-IT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it-IT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it-IT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num>
                                    <m:den>
                                      <m:r>
                                        <a:rPr lang="it-IT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  <m:r>
                                        <a:rPr lang="it-IT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it-IT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𝝆</m:t>
                                      </m:r>
                                    </m:e>
                                    <m:sub>
                                      <m:r>
                                        <a:rPr lang="it-IT" sz="1400" i="1"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sub>
                                  </m:sSub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d>
                                    <m:dPr>
                                      <m:ctrlPr>
                                        <a:rPr lang="it-IT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it-IT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14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𝝆</m:t>
                                          </m:r>
                                        </m:e>
                                        <m:sub>
                                          <m:r>
                                            <a:rPr lang="it-IT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  <m:r>
                                        <a:rPr lang="it-IT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it-IT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it-IT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sz="1400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𝝆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it-IT" sz="1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it-IT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it-IT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it-IT" sz="1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26FB295F-CD83-41B9-9981-490608661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604" y="4982526"/>
                <a:ext cx="5965736" cy="7272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e 12">
            <a:extLst>
              <a:ext uri="{FF2B5EF4-FFF2-40B4-BE49-F238E27FC236}">
                <a16:creationId xmlns:a16="http://schemas.microsoft.com/office/drawing/2014/main" id="{7F9EFE34-43BE-4FDC-9758-7E6E2292B1D1}"/>
              </a:ext>
            </a:extLst>
          </p:cNvPr>
          <p:cNvSpPr/>
          <p:nvPr/>
        </p:nvSpPr>
        <p:spPr>
          <a:xfrm>
            <a:off x="266328" y="4929188"/>
            <a:ext cx="1842120" cy="829923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A1BAAEB3-2056-4AAE-B963-E1D26B2C1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33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022"/>
    </mc:Choice>
    <mc:Fallback>
      <p:transition spd="slow" advTm="69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78AB41B-3C45-4B79-BB38-B0150069C1DE}"/>
              </a:ext>
            </a:extLst>
          </p:cNvPr>
          <p:cNvSpPr txBox="1"/>
          <p:nvPr/>
        </p:nvSpPr>
        <p:spPr>
          <a:xfrm>
            <a:off x="164236" y="186431"/>
            <a:ext cx="8815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The </a:t>
            </a:r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Correlation</a:t>
            </a: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Plenoptic</a:t>
            </a: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Microscope</a:t>
            </a:r>
            <a:endParaRPr lang="it-IT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502E1C7-E74A-4566-8668-D03C78C53AFE}"/>
              </a:ext>
            </a:extLst>
          </p:cNvPr>
          <p:cNvSpPr txBox="1"/>
          <p:nvPr/>
        </p:nvSpPr>
        <p:spPr>
          <a:xfrm>
            <a:off x="448321" y="1094134"/>
            <a:ext cx="8247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Correlation </a:t>
            </a:r>
            <a:r>
              <a:rPr lang="it-IT" sz="2400" b="1" dirty="0" err="1"/>
              <a:t>Plenoptic</a:t>
            </a:r>
            <a:r>
              <a:rPr lang="it-IT" sz="2400" b="1" dirty="0"/>
              <a:t> </a:t>
            </a:r>
            <a:r>
              <a:rPr lang="it-IT" sz="2400" b="1" dirty="0" err="1"/>
              <a:t>Microscope</a:t>
            </a:r>
            <a:r>
              <a:rPr lang="it-IT" sz="2400" dirty="0"/>
              <a:t>: </a:t>
            </a:r>
            <a:r>
              <a:rPr lang="it-IT" sz="2400" dirty="0" err="1"/>
              <a:t>correlated</a:t>
            </a:r>
            <a:r>
              <a:rPr lang="it-IT" sz="2400" dirty="0"/>
              <a:t> imaging of the </a:t>
            </a:r>
            <a:r>
              <a:rPr lang="it-IT" sz="2400" dirty="0" err="1"/>
              <a:t>objective</a:t>
            </a:r>
            <a:r>
              <a:rPr lang="it-IT" sz="2400" dirty="0"/>
              <a:t> </a:t>
            </a:r>
            <a:r>
              <a:rPr lang="it-IT" sz="2400" dirty="0" err="1"/>
              <a:t>focal</a:t>
            </a:r>
            <a:r>
              <a:rPr lang="it-IT" sz="2400" dirty="0"/>
              <a:t> </a:t>
            </a:r>
            <a:r>
              <a:rPr lang="it-IT" sz="2400" dirty="0" err="1"/>
              <a:t>plane</a:t>
            </a:r>
            <a:r>
              <a:rPr lang="it-IT" sz="2400" dirty="0"/>
              <a:t> </a:t>
            </a:r>
            <a:r>
              <a:rPr lang="it-IT" sz="2400" i="1" dirty="0"/>
              <a:t>and of the </a:t>
            </a:r>
            <a:r>
              <a:rPr lang="it-IT" sz="2400" i="1" dirty="0" err="1"/>
              <a:t>objective</a:t>
            </a:r>
            <a:r>
              <a:rPr lang="it-IT" sz="2400" i="1" dirty="0"/>
              <a:t> </a:t>
            </a:r>
            <a:r>
              <a:rPr lang="it-IT" sz="2400" i="1" dirty="0" err="1"/>
              <a:t>surface</a:t>
            </a:r>
            <a:endParaRPr lang="it-IT" sz="2400" i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12B9093-F1D4-4E45-B606-A9EEC0AA5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0" y="2276554"/>
            <a:ext cx="7830105" cy="30842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843D3D29-C887-4371-BC28-E414DBF4D168}"/>
                  </a:ext>
                </a:extLst>
              </p:cNvPr>
              <p:cNvSpPr txBox="1"/>
              <p:nvPr/>
            </p:nvSpPr>
            <p:spPr>
              <a:xfrm>
                <a:off x="918840" y="3499867"/>
                <a:ext cx="14470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/>
                  <a:t>Emitted </a:t>
                </a:r>
                <a:r>
                  <a:rPr lang="it-IT" sz="1400" dirty="0" err="1"/>
                  <a:t>intensity</a:t>
                </a:r>
                <a:r>
                  <a:rPr lang="it-IT" sz="1400" dirty="0"/>
                  <a:t> </a:t>
                </a:r>
                <a:r>
                  <a:rPr lang="it-IT" sz="1400" dirty="0" err="1"/>
                  <a:t>profile</a:t>
                </a:r>
                <a:r>
                  <a:rPr lang="it-IT" sz="1400" dirty="0"/>
                  <a:t> </a:t>
                </a:r>
                <a14:m>
                  <m:oMath xmlns:m="http://schemas.openxmlformats.org/officeDocument/2006/math"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𝝆</m:t>
                            </m:r>
                          </m:e>
                          <m:sub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</m:oMath>
                </a14:m>
                <a:endParaRPr lang="it-IT" sz="14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843D3D29-C887-4371-BC28-E414DBF4D1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840" y="3499867"/>
                <a:ext cx="1447059" cy="523220"/>
              </a:xfrm>
              <a:prstGeom prst="rect">
                <a:avLst/>
              </a:prstGeom>
              <a:blipFill>
                <a:blip r:embed="rId5"/>
                <a:stretch>
                  <a:fillRect l="-1266" t="-2326" b="-116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82A4E6FA-872D-4C76-9787-3D5B9D2A3C97}"/>
              </a:ext>
            </a:extLst>
          </p:cNvPr>
          <p:cNvCxnSpPr/>
          <p:nvPr/>
        </p:nvCxnSpPr>
        <p:spPr>
          <a:xfrm>
            <a:off x="918840" y="3208246"/>
            <a:ext cx="70177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AB75C03-1E33-4BC6-879E-E27D3FCB01C7}"/>
                  </a:ext>
                </a:extLst>
              </p:cNvPr>
              <p:cNvSpPr txBox="1"/>
              <p:nvPr/>
            </p:nvSpPr>
            <p:spPr>
              <a:xfrm>
                <a:off x="390118" y="5474707"/>
                <a:ext cx="8487708" cy="831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6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𝝆</m:t>
                                      </m:r>
                                    </m:e>
                                    <m:sub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it-IT" sz="160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6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𝝆</m:t>
                                      </m:r>
                                    </m:e>
                                    <m:sub>
                                      <m:r>
                                        <a:rPr lang="it-IT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6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𝝆</m:t>
                                      </m:r>
                                    </m:e>
                                    <m:sub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it-IT" sz="160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num>
                                    <m:den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den>
                                  </m:f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it-IT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it-IT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it-IT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  <m:d>
                                        <m:dPr>
                                          <m:ctrlPr>
                                            <a:rPr lang="it-IT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it-IT" sz="16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it-IT" sz="16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num>
                                            <m:den>
                                              <m:r>
                                                <a:rPr lang="it-IT" sz="16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den>
                                          </m:f>
                                          <m:r>
                                            <a:rPr lang="it-IT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it-IT" sz="16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it-IT" sz="16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lang="it-IT" sz="1600" i="1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it-IT" sz="1600" i="1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𝑓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it-IT" sz="1600" i="1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𝑂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d>
                                      <m:sSubSup>
                                        <m:sSubSupPr>
                                          <m:ctrlPr>
                                            <a:rPr lang="it-IT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it-IT" sz="16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𝝆</m:t>
                                          </m:r>
                                        </m:e>
                                        <m:sub>
                                          <m:r>
                                            <a:rPr lang="it-IT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𝑂</m:t>
                                          </m:r>
                                        </m:sub>
                                        <m:sup>
                                          <m:r>
                                            <a:rPr lang="it-IT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it-IT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16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𝝆</m:t>
                                          </m:r>
                                        </m:e>
                                        <m:sub>
                                          <m:r>
                                            <a:rPr lang="it-IT" sz="1600" i="1">
                                              <a:latin typeface="Cambria Math" panose="02040503050406030204" pitchFamily="18" charset="0"/>
                                            </a:rPr>
                                            <m:t>𝑂</m:t>
                                          </m:r>
                                        </m:sub>
                                      </m:sSub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d>
                                        <m:dPr>
                                          <m:ctrlPr>
                                            <a:rPr lang="it-IT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it-IT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>
                                                <m:sSubPr>
                                                  <m:ctrlPr>
                                                    <a:rPr lang="it-IT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it-IT" sz="1600" b="1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𝝆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it-IT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𝑠</m:t>
                                                  </m:r>
                                                </m:sub>
                                              </m:sSub>
                                            </m:num>
                                            <m:den>
                                              <m:r>
                                                <a:rPr lang="it-IT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den>
                                          </m:f>
                                          <m:r>
                                            <a:rPr lang="it-IT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f>
                                            <m:fPr>
                                              <m:ctrlPr>
                                                <a:rPr lang="it-IT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>
                                                <m:sSubPr>
                                                  <m:ctrlPr>
                                                    <a:rPr lang="it-IT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it-IT" sz="1600" b="1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𝝆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it-IT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𝑎</m:t>
                                                  </m:r>
                                                </m:sub>
                                              </m:sSub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lang="it-IT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it-IT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𝑓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it-IT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d>
                                      <m:r>
                                        <a:rPr lang="it-IT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it-IT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it-IT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sz="1600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𝝆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sz="16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sub>
                                          </m:sSub>
                                          <m:r>
                                            <a:rPr lang="it-IT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∙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it-IT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sz="1600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𝝆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it-IT" sz="160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sz="16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𝑀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sz="16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𝐿</m:t>
                                              </m:r>
                                            </m:sub>
                                          </m:sSub>
                                          <m:r>
                                            <a:rPr lang="it-IT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AB75C03-1E33-4BC6-879E-E27D3FCB0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118" y="5474707"/>
                <a:ext cx="8487708" cy="8311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5B577A9-0917-4CD6-BED3-191F2D055D62}"/>
              </a:ext>
            </a:extLst>
          </p:cNvPr>
          <p:cNvSpPr txBox="1"/>
          <p:nvPr/>
        </p:nvSpPr>
        <p:spPr>
          <a:xfrm>
            <a:off x="390118" y="4723630"/>
            <a:ext cx="183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Arbitrary</a:t>
            </a:r>
            <a:r>
              <a:rPr lang="it-IT" dirty="0"/>
              <a:t> sample </a:t>
            </a:r>
            <a:r>
              <a:rPr lang="it-IT" dirty="0" err="1"/>
              <a:t>distance</a:t>
            </a:r>
            <a:r>
              <a:rPr lang="it-IT" dirty="0"/>
              <a:t> </a:t>
            </a:r>
            <a:r>
              <a:rPr lang="it-IT" i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9C0AABEB-ECA5-4D38-A35B-1AF9999C9C8E}"/>
              </a:ext>
            </a:extLst>
          </p:cNvPr>
          <p:cNvSpPr/>
          <p:nvPr/>
        </p:nvSpPr>
        <p:spPr>
          <a:xfrm>
            <a:off x="1633492" y="2264865"/>
            <a:ext cx="470516" cy="463985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omma 6">
            <a:extLst>
              <a:ext uri="{FF2B5EF4-FFF2-40B4-BE49-F238E27FC236}">
                <a16:creationId xmlns:a16="http://schemas.microsoft.com/office/drawing/2014/main" id="{4E35CEDD-F285-4452-B975-882220260219}"/>
              </a:ext>
            </a:extLst>
          </p:cNvPr>
          <p:cNvSpPr/>
          <p:nvPr/>
        </p:nvSpPr>
        <p:spPr>
          <a:xfrm>
            <a:off x="6445188" y="4250760"/>
            <a:ext cx="674703" cy="630314"/>
          </a:xfrm>
          <a:prstGeom prst="flowChartSummingJunction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3334AF0-1D63-47F0-9D3C-BDF1E980ADD1}"/>
              </a:ext>
            </a:extLst>
          </p:cNvPr>
          <p:cNvSpPr txBox="1"/>
          <p:nvPr/>
        </p:nvSpPr>
        <p:spPr>
          <a:xfrm>
            <a:off x="7248617" y="4523575"/>
            <a:ext cx="1447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Intensity</a:t>
            </a:r>
            <a:r>
              <a:rPr lang="it-IT" dirty="0"/>
              <a:t> correlator</a:t>
            </a:r>
          </a:p>
        </p:txBody>
      </p:sp>
      <p:cxnSp>
        <p:nvCxnSpPr>
          <p:cNvPr id="17" name="Connettore a gomito 16">
            <a:extLst>
              <a:ext uri="{FF2B5EF4-FFF2-40B4-BE49-F238E27FC236}">
                <a16:creationId xmlns:a16="http://schemas.microsoft.com/office/drawing/2014/main" id="{FDD249DB-3692-4195-9AB3-58D8EF450589}"/>
              </a:ext>
            </a:extLst>
          </p:cNvPr>
          <p:cNvCxnSpPr/>
          <p:nvPr/>
        </p:nvCxnSpPr>
        <p:spPr>
          <a:xfrm rot="10800000" flipV="1">
            <a:off x="7119891" y="3818681"/>
            <a:ext cx="816746" cy="704893"/>
          </a:xfrm>
          <a:prstGeom prst="bentConnector3">
            <a:avLst/>
          </a:prstGeom>
          <a:ln w="2222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a gomito 18">
            <a:extLst>
              <a:ext uri="{FF2B5EF4-FFF2-40B4-BE49-F238E27FC236}">
                <a16:creationId xmlns:a16="http://schemas.microsoft.com/office/drawing/2014/main" id="{E9C33654-35A4-40F1-8D10-B4996DB3F415}"/>
              </a:ext>
            </a:extLst>
          </p:cNvPr>
          <p:cNvCxnSpPr/>
          <p:nvPr/>
        </p:nvCxnSpPr>
        <p:spPr>
          <a:xfrm flipV="1">
            <a:off x="5548544" y="4565917"/>
            <a:ext cx="896644" cy="603989"/>
          </a:xfrm>
          <a:prstGeom prst="bentConnector3">
            <a:avLst>
              <a:gd name="adj1" fmla="val -495"/>
            </a:avLst>
          </a:prstGeom>
          <a:ln w="2222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D8337497-53C0-433C-A728-AA4B414F9A10}"/>
                  </a:ext>
                </a:extLst>
              </p:cNvPr>
              <p:cNvSpPr/>
              <p:nvPr/>
            </p:nvSpPr>
            <p:spPr>
              <a:xfrm>
                <a:off x="2439450" y="4104427"/>
                <a:ext cx="1066702" cy="6613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it-IT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b="0" i="1" dirty="0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i="1" dirty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D8337497-53C0-433C-A728-AA4B414F9A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9450" y="4104427"/>
                <a:ext cx="1066702" cy="66133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tangolo 4">
            <a:extLst>
              <a:ext uri="{FF2B5EF4-FFF2-40B4-BE49-F238E27FC236}">
                <a16:creationId xmlns:a16="http://schemas.microsoft.com/office/drawing/2014/main" id="{F8B497BD-F9C2-41B9-A32E-94FAA1E55400}"/>
              </a:ext>
            </a:extLst>
          </p:cNvPr>
          <p:cNvSpPr/>
          <p:nvPr/>
        </p:nvSpPr>
        <p:spPr>
          <a:xfrm>
            <a:off x="265954" y="6305390"/>
            <a:ext cx="83235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D’Angelo, Di Lena, </a:t>
            </a:r>
            <a:r>
              <a:rPr lang="it-IT" sz="1600" dirty="0" err="1"/>
              <a:t>Garuccio</a:t>
            </a:r>
            <a:r>
              <a:rPr lang="it-IT" sz="1600" dirty="0"/>
              <a:t>, Pepe, Scagliola, </a:t>
            </a:r>
            <a:r>
              <a:rPr lang="it-IT" sz="1600" dirty="0" err="1"/>
              <a:t>patent</a:t>
            </a:r>
            <a:r>
              <a:rPr lang="it-IT" sz="1600" dirty="0"/>
              <a:t> </a:t>
            </a:r>
            <a:r>
              <a:rPr lang="it-IT" sz="1600" dirty="0" err="1"/>
              <a:t>appl</a:t>
            </a:r>
            <a:r>
              <a:rPr lang="it-IT" sz="1600" dirty="0"/>
              <a:t>. IT102018000007857 (2018), </a:t>
            </a:r>
          </a:p>
          <a:p>
            <a:r>
              <a:rPr lang="it-IT" sz="1600" dirty="0"/>
              <a:t>Paper on theory under peer review; paper on </a:t>
            </a:r>
            <a:r>
              <a:rPr lang="it-IT" sz="1600" dirty="0" err="1"/>
              <a:t>experiment</a:t>
            </a:r>
            <a:r>
              <a:rPr lang="it-IT" sz="1600" dirty="0"/>
              <a:t> in </a:t>
            </a:r>
            <a:r>
              <a:rPr lang="it-IT" sz="1600" dirty="0" err="1"/>
              <a:t>preparation</a:t>
            </a:r>
            <a:r>
              <a:rPr lang="it-IT" sz="1600" dirty="0"/>
              <a:t>.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0F83AA3-ED55-4912-B31E-2AA5F02E8F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1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472"/>
    </mc:Choice>
    <mc:Fallback>
      <p:transition spd="slow" advTm="58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78AB41B-3C45-4B79-BB38-B0150069C1DE}"/>
              </a:ext>
            </a:extLst>
          </p:cNvPr>
          <p:cNvSpPr txBox="1"/>
          <p:nvPr/>
        </p:nvSpPr>
        <p:spPr>
          <a:xfrm>
            <a:off x="164236" y="186431"/>
            <a:ext cx="8815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CPM: </a:t>
            </a:r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change</a:t>
            </a: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 of point of </a:t>
            </a:r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view</a:t>
            </a:r>
            <a:endParaRPr lang="it-IT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AB75C03-1E33-4BC6-879E-E27D3FCB01C7}"/>
                  </a:ext>
                </a:extLst>
              </p:cNvPr>
              <p:cNvSpPr txBox="1"/>
              <p:nvPr/>
            </p:nvSpPr>
            <p:spPr>
              <a:xfrm>
                <a:off x="4151376" y="999124"/>
                <a:ext cx="4261103" cy="691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r>
                        <a:rPr lang="it-IT" sz="2000" i="1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it-IT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f>
                            <m:fPr>
                              <m:ctrlPr>
                                <a:rPr lang="it-IT" sz="2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AB75C03-1E33-4BC6-879E-E27D3FCB0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1376" y="999124"/>
                <a:ext cx="4261103" cy="6915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id="{68DE126F-6078-4BCA-9198-1DCE18059134}"/>
              </a:ext>
            </a:extLst>
          </p:cNvPr>
          <p:cNvSpPr txBox="1"/>
          <p:nvPr/>
        </p:nvSpPr>
        <p:spPr>
          <a:xfrm>
            <a:off x="731521" y="1144837"/>
            <a:ext cx="2745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>
                <a:solidFill>
                  <a:srgbClr val="FF0000"/>
                </a:solidFill>
              </a:rPr>
              <a:t>Geometrical-optics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limit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17381285-2187-4CD4-936D-A89192AF378D}"/>
              </a:ext>
            </a:extLst>
          </p:cNvPr>
          <p:cNvSpPr/>
          <p:nvPr/>
        </p:nvSpPr>
        <p:spPr>
          <a:xfrm rot="5400000">
            <a:off x="4148213" y="1738733"/>
            <a:ext cx="591100" cy="584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278013AC-2951-4EA3-8D08-08080EB55B7D}"/>
                  </a:ext>
                </a:extLst>
              </p:cNvPr>
              <p:cNvSpPr txBox="1"/>
              <p:nvPr/>
            </p:nvSpPr>
            <p:spPr>
              <a:xfrm>
                <a:off x="321268" y="2371581"/>
                <a:ext cx="850146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/>
                  <a:t>The </a:t>
                </a:r>
                <a:r>
                  <a:rPr lang="it-IT" sz="2000" b="1" dirty="0" err="1"/>
                  <a:t>transverse</a:t>
                </a:r>
                <a:r>
                  <a:rPr lang="it-IT" sz="2000" b="1" dirty="0"/>
                  <a:t> shift </a:t>
                </a:r>
                <a:r>
                  <a:rPr lang="it-IT" sz="2000" dirty="0"/>
                  <a:t>of the image </a:t>
                </a:r>
                <a:r>
                  <a:rPr lang="it-IT" sz="2000" dirty="0" err="1"/>
                  <a:t>depends</a:t>
                </a:r>
                <a:r>
                  <a:rPr lang="it-IT" sz="2000" dirty="0"/>
                  <a:t> on the </a:t>
                </a:r>
                <a:r>
                  <a:rPr lang="it-IT" sz="2000" dirty="0" err="1"/>
                  <a:t>selected</a:t>
                </a:r>
                <a:r>
                  <a:rPr lang="it-IT" sz="2000" dirty="0"/>
                  <a:t> point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1" i="1" smtClean="0">
                            <a:latin typeface="Cambria Math" panose="02040503050406030204" pitchFamily="18" charset="0"/>
                          </a:rPr>
                          <m:t> (−</m:t>
                        </m:r>
                        <m:r>
                          <a:rPr lang="it-IT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/>
                  <a:t> of the </a:t>
                </a:r>
                <a:r>
                  <a:rPr lang="it-IT" sz="2000" dirty="0" err="1"/>
                  <a:t>objective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surface</a:t>
                </a:r>
                <a:r>
                  <a:rPr lang="it-IT" sz="2000" dirty="0"/>
                  <a:t> and on the </a:t>
                </a:r>
                <a:r>
                  <a:rPr lang="it-IT" sz="2000" b="1" dirty="0" err="1"/>
                  <a:t>longitudinal</a:t>
                </a:r>
                <a:r>
                  <a:rPr lang="it-IT" sz="2000" b="1" dirty="0"/>
                  <a:t> </a:t>
                </a:r>
                <a:r>
                  <a:rPr lang="it-IT" sz="2000" b="1" dirty="0" err="1"/>
                  <a:t>distance</a:t>
                </a:r>
                <a:r>
                  <a:rPr lang="it-IT" sz="2000" b="1" dirty="0"/>
                  <a:t> </a:t>
                </a:r>
                <a:r>
                  <a:rPr lang="it-IT" sz="2000" i="1" dirty="0"/>
                  <a:t>f</a:t>
                </a:r>
                <a:r>
                  <a:rPr lang="it-IT" sz="2000" dirty="0"/>
                  <a:t> from the </a:t>
                </a:r>
                <a:r>
                  <a:rPr lang="it-IT" sz="2000" dirty="0" err="1"/>
                  <a:t>objective</a:t>
                </a:r>
                <a:endParaRPr lang="it-IT" sz="2000" dirty="0"/>
              </a:p>
            </p:txBody>
          </p:sp>
        </mc:Choice>
        <mc:Fallback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278013AC-2951-4EA3-8D08-08080EB55B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68" y="2371581"/>
                <a:ext cx="8501462" cy="707886"/>
              </a:xfrm>
              <a:prstGeom prst="rect">
                <a:avLst/>
              </a:prstGeom>
              <a:blipFill>
                <a:blip r:embed="rId5"/>
                <a:stretch>
                  <a:fillRect l="-789" t="-4310" b="-146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e 12">
            <a:extLst>
              <a:ext uri="{FF2B5EF4-FFF2-40B4-BE49-F238E27FC236}">
                <a16:creationId xmlns:a16="http://schemas.microsoft.com/office/drawing/2014/main" id="{660B6327-A065-44BD-B833-C9744A191842}"/>
              </a:ext>
            </a:extLst>
          </p:cNvPr>
          <p:cNvSpPr/>
          <p:nvPr/>
        </p:nvSpPr>
        <p:spPr>
          <a:xfrm rot="5400000">
            <a:off x="3564489" y="3807874"/>
            <a:ext cx="2355369" cy="2212284"/>
          </a:xfrm>
          <a:prstGeom prst="ellipse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3A2C27D7-08BE-4249-BDA5-828F23F51029}"/>
              </a:ext>
            </a:extLst>
          </p:cNvPr>
          <p:cNvSpPr/>
          <p:nvPr/>
        </p:nvSpPr>
        <p:spPr>
          <a:xfrm>
            <a:off x="164236" y="4095669"/>
            <a:ext cx="1674054" cy="180060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7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  <a:scene3d>
            <a:camera prst="orthographicFront">
              <a:rot lat="12600000" lon="3600000" rev="0"/>
            </a:camera>
            <a:lightRig rig="threePt" dir="t"/>
          </a:scene3d>
          <a:sp3d extrusionH="44450">
            <a:bevelT w="12700" h="635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9995B2FC-BC62-4817-8C4D-746854FA84A9}"/>
              </a:ext>
            </a:extLst>
          </p:cNvPr>
          <p:cNvSpPr/>
          <p:nvPr/>
        </p:nvSpPr>
        <p:spPr>
          <a:xfrm>
            <a:off x="1272629" y="4095669"/>
            <a:ext cx="1674054" cy="1800604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7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</a:gradFill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  <a:scene3d>
            <a:camera prst="orthographicFront">
              <a:rot lat="12600000" lon="3600000" rev="0"/>
            </a:camera>
            <a:lightRig rig="threePt" dir="t"/>
          </a:scene3d>
          <a:sp3d extrusionH="44450">
            <a:bevelT w="12700" h="635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6A3950F7-4529-4AC8-916C-4B7B08B739FA}"/>
              </a:ext>
            </a:extLst>
          </p:cNvPr>
          <p:cNvCxnSpPr>
            <a:cxnSpLocks/>
            <a:stCxn id="26" idx="3"/>
          </p:cNvCxnSpPr>
          <p:nvPr/>
        </p:nvCxnSpPr>
        <p:spPr>
          <a:xfrm flipH="1">
            <a:off x="862373" y="4104489"/>
            <a:ext cx="3981784" cy="809041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F10BD00F-31AF-468D-A3E5-7EF33FAEA9F6}"/>
              </a:ext>
            </a:extLst>
          </p:cNvPr>
          <p:cNvCxnSpPr/>
          <p:nvPr/>
        </p:nvCxnSpPr>
        <p:spPr>
          <a:xfrm flipH="1">
            <a:off x="1927273" y="4462638"/>
            <a:ext cx="548640" cy="409174"/>
          </a:xfrm>
          <a:prstGeom prst="straightConnector1">
            <a:avLst/>
          </a:prstGeom>
          <a:ln w="34925">
            <a:solidFill>
              <a:srgbClr val="C00000"/>
            </a:solidFill>
            <a:tailEnd type="triangle" w="lg" len="lg"/>
          </a:ln>
          <a:scene3d>
            <a:camera prst="orthographicFront">
              <a:rot lat="1200000" lon="0" rev="0"/>
            </a:camera>
            <a:lightRig rig="threePt" dir="t"/>
          </a:scene3d>
          <a:sp3d extrusionH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e 24">
            <a:extLst>
              <a:ext uri="{FF2B5EF4-FFF2-40B4-BE49-F238E27FC236}">
                <a16:creationId xmlns:a16="http://schemas.microsoft.com/office/drawing/2014/main" id="{1EB9446D-1937-41DA-A9DB-0B3475EA3937}"/>
              </a:ext>
            </a:extLst>
          </p:cNvPr>
          <p:cNvSpPr/>
          <p:nvPr/>
        </p:nvSpPr>
        <p:spPr>
          <a:xfrm>
            <a:off x="909904" y="4782567"/>
            <a:ext cx="227042" cy="262897"/>
          </a:xfrm>
          <a:prstGeom prst="ellipse">
            <a:avLst/>
          </a:prstGeom>
          <a:solidFill>
            <a:schemeClr val="accent4"/>
          </a:solidFill>
          <a:scene3d>
            <a:camera prst="orthographicFront">
              <a:rot lat="0" lon="7800000" rev="0"/>
            </a:camera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BADE369B-5ABB-4570-AD32-1135262FB74D}"/>
              </a:ext>
            </a:extLst>
          </p:cNvPr>
          <p:cNvSpPr/>
          <p:nvPr/>
        </p:nvSpPr>
        <p:spPr>
          <a:xfrm>
            <a:off x="4822343" y="3994740"/>
            <a:ext cx="148952" cy="1285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741D495B-8C9A-4B53-80A6-9D0852040B3F}"/>
              </a:ext>
            </a:extLst>
          </p:cNvPr>
          <p:cNvSpPr/>
          <p:nvPr/>
        </p:nvSpPr>
        <p:spPr>
          <a:xfrm>
            <a:off x="4790072" y="5695069"/>
            <a:ext cx="148952" cy="1285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4E24FCEB-A5E6-4295-B2AF-96481E4BFE22}"/>
                  </a:ext>
                </a:extLst>
              </p:cNvPr>
              <p:cNvSpPr txBox="1"/>
              <p:nvPr/>
            </p:nvSpPr>
            <p:spPr>
              <a:xfrm>
                <a:off x="5159054" y="3681896"/>
                <a:ext cx="655564" cy="6547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4E24FCEB-A5E6-4295-B2AF-96481E4BF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9054" y="3681896"/>
                <a:ext cx="655564" cy="6547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F58CDC5D-0728-4B6E-8AF6-A426A509EE5A}"/>
                  </a:ext>
                </a:extLst>
              </p:cNvPr>
              <p:cNvSpPr txBox="1"/>
              <p:nvPr/>
            </p:nvSpPr>
            <p:spPr>
              <a:xfrm>
                <a:off x="5192752" y="5440085"/>
                <a:ext cx="655564" cy="6547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(2)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F58CDC5D-0728-4B6E-8AF6-A426A509E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752" y="5440085"/>
                <a:ext cx="655564" cy="65479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ttangolo 30">
            <a:extLst>
              <a:ext uri="{FF2B5EF4-FFF2-40B4-BE49-F238E27FC236}">
                <a16:creationId xmlns:a16="http://schemas.microsoft.com/office/drawing/2014/main" id="{E5C1CA2B-F021-407A-8602-4B5CC377E824}"/>
              </a:ext>
            </a:extLst>
          </p:cNvPr>
          <p:cNvSpPr/>
          <p:nvPr/>
        </p:nvSpPr>
        <p:spPr>
          <a:xfrm>
            <a:off x="7032839" y="3639693"/>
            <a:ext cx="1585168" cy="12213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2D821480-6774-4163-BCFF-2F1B6AAAAF7F}"/>
              </a:ext>
            </a:extLst>
          </p:cNvPr>
          <p:cNvSpPr/>
          <p:nvPr/>
        </p:nvSpPr>
        <p:spPr>
          <a:xfrm>
            <a:off x="7032840" y="5411639"/>
            <a:ext cx="1585168" cy="12213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1D1B6AFB-3928-4123-B1DD-82EA772D07FA}"/>
                  </a:ext>
                </a:extLst>
              </p:cNvPr>
              <p:cNvSpPr txBox="1"/>
              <p:nvPr/>
            </p:nvSpPr>
            <p:spPr>
              <a:xfrm>
                <a:off x="7180282" y="3225156"/>
                <a:ext cx="1232197" cy="414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r>
                            <a:rPr lang="it-IT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1D1B6AFB-3928-4123-B1DD-82EA772D0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0282" y="3225156"/>
                <a:ext cx="1232197" cy="414537"/>
              </a:xfrm>
              <a:prstGeom prst="rect">
                <a:avLst/>
              </a:prstGeom>
              <a:blipFill>
                <a:blip r:embed="rId8"/>
                <a:stretch>
                  <a:fillRect l="-4455" b="-14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518DF846-9B66-42B6-9B74-BCF3A54B7B72}"/>
                  </a:ext>
                </a:extLst>
              </p:cNvPr>
              <p:cNvSpPr txBox="1"/>
              <p:nvPr/>
            </p:nvSpPr>
            <p:spPr>
              <a:xfrm>
                <a:off x="7209324" y="4997102"/>
                <a:ext cx="1232197" cy="414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(2)</m:t>
                              </m:r>
                            </m:sup>
                          </m:sSubSup>
                          <m:r>
                            <a:rPr lang="it-IT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518DF846-9B66-42B6-9B74-BCF3A54B7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324" y="4997102"/>
                <a:ext cx="1232197" cy="414537"/>
              </a:xfrm>
              <a:prstGeom prst="rect">
                <a:avLst/>
              </a:prstGeom>
              <a:blipFill>
                <a:blip r:embed="rId9"/>
                <a:stretch>
                  <a:fillRect l="-4455" b="-14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45FF2868-773A-4A45-9F7D-02F353F39AF3}"/>
                  </a:ext>
                </a:extLst>
              </p:cNvPr>
              <p:cNvSpPr txBox="1"/>
              <p:nvPr/>
            </p:nvSpPr>
            <p:spPr>
              <a:xfrm>
                <a:off x="8647720" y="4712228"/>
                <a:ext cx="2935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45FF2868-773A-4A45-9F7D-02F353F39A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7720" y="4712228"/>
                <a:ext cx="293542" cy="276999"/>
              </a:xfrm>
              <a:prstGeom prst="rect">
                <a:avLst/>
              </a:prstGeom>
              <a:blipFill>
                <a:blip r:embed="rId10"/>
                <a:stretch>
                  <a:fillRect l="-12500"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F0776ED7-499A-4098-93E1-7693E657FD06}"/>
                  </a:ext>
                </a:extLst>
              </p:cNvPr>
              <p:cNvSpPr txBox="1"/>
              <p:nvPr/>
            </p:nvSpPr>
            <p:spPr>
              <a:xfrm>
                <a:off x="8647720" y="6494498"/>
                <a:ext cx="2935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F0776ED7-499A-4098-93E1-7693E657FD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7720" y="6494498"/>
                <a:ext cx="293542" cy="276999"/>
              </a:xfrm>
              <a:prstGeom prst="rect">
                <a:avLst/>
              </a:prstGeom>
              <a:blipFill>
                <a:blip r:embed="rId11"/>
                <a:stretch>
                  <a:fillRect l="-12500" b="-108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58FD0B91-5126-4E4D-973F-AC64E6E4E287}"/>
                  </a:ext>
                </a:extLst>
              </p:cNvPr>
              <p:cNvSpPr txBox="1"/>
              <p:nvPr/>
            </p:nvSpPr>
            <p:spPr>
              <a:xfrm>
                <a:off x="6739297" y="3637066"/>
                <a:ext cx="2819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58FD0B91-5126-4E4D-973F-AC64E6E4E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9297" y="3637066"/>
                <a:ext cx="281936" cy="276999"/>
              </a:xfrm>
              <a:prstGeom prst="rect">
                <a:avLst/>
              </a:prstGeom>
              <a:blipFill>
                <a:blip r:embed="rId12"/>
                <a:stretch>
                  <a:fillRect l="-21739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96D05D47-BABC-4988-AB11-EBDFA8AB154E}"/>
                  </a:ext>
                </a:extLst>
              </p:cNvPr>
              <p:cNvSpPr txBox="1"/>
              <p:nvPr/>
            </p:nvSpPr>
            <p:spPr>
              <a:xfrm>
                <a:off x="6739297" y="5367987"/>
                <a:ext cx="2819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96D05D47-BABC-4988-AB11-EBDFA8AB1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9297" y="5367987"/>
                <a:ext cx="281936" cy="276999"/>
              </a:xfrm>
              <a:prstGeom prst="rect">
                <a:avLst/>
              </a:prstGeom>
              <a:blipFill>
                <a:blip r:embed="rId13"/>
                <a:stretch>
                  <a:fillRect l="-21739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Ovale 38">
            <a:extLst>
              <a:ext uri="{FF2B5EF4-FFF2-40B4-BE49-F238E27FC236}">
                <a16:creationId xmlns:a16="http://schemas.microsoft.com/office/drawing/2014/main" id="{72CE94C0-7013-4DE8-9DCF-B2F09A334CC0}"/>
              </a:ext>
            </a:extLst>
          </p:cNvPr>
          <p:cNvSpPr/>
          <p:nvPr/>
        </p:nvSpPr>
        <p:spPr>
          <a:xfrm>
            <a:off x="7702256" y="4104970"/>
            <a:ext cx="227042" cy="262897"/>
          </a:xfrm>
          <a:prstGeom prst="ellipse">
            <a:avLst/>
          </a:prstGeom>
          <a:solidFill>
            <a:schemeClr val="accent4"/>
          </a:solidFill>
          <a:scene3d>
            <a:camera prst="orthographicFront">
              <a:rot lat="0" lon="0" rev="0"/>
            </a:camera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CA8BAD04-719F-403D-BAA8-70D6C0FAD771}"/>
              </a:ext>
            </a:extLst>
          </p:cNvPr>
          <p:cNvCxnSpPr>
            <a:cxnSpLocks/>
          </p:cNvCxnSpPr>
          <p:nvPr/>
        </p:nvCxnSpPr>
        <p:spPr>
          <a:xfrm flipH="1">
            <a:off x="7487084" y="4236304"/>
            <a:ext cx="629973" cy="25210"/>
          </a:xfrm>
          <a:prstGeom prst="straightConnector1">
            <a:avLst/>
          </a:prstGeom>
          <a:ln w="34925">
            <a:solidFill>
              <a:srgbClr val="C00000"/>
            </a:solidFill>
            <a:tailEnd type="triangle" w="lg" len="lg"/>
          </a:ln>
          <a:scene3d>
            <a:camera prst="orthographicFront">
              <a:rot lat="1200000" lon="0" rev="0"/>
            </a:camera>
            <a:lightRig rig="threePt" dir="t"/>
          </a:scene3d>
          <a:sp3d extrusionH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CA1C9D1B-B89E-480D-8034-C686A32995BE}"/>
              </a:ext>
            </a:extLst>
          </p:cNvPr>
          <p:cNvCxnSpPr>
            <a:cxnSpLocks/>
          </p:cNvCxnSpPr>
          <p:nvPr/>
        </p:nvCxnSpPr>
        <p:spPr>
          <a:xfrm flipH="1">
            <a:off x="7487084" y="6330043"/>
            <a:ext cx="629973" cy="25210"/>
          </a:xfrm>
          <a:prstGeom prst="straightConnector1">
            <a:avLst/>
          </a:prstGeom>
          <a:ln w="34925">
            <a:solidFill>
              <a:srgbClr val="C00000"/>
            </a:solidFill>
            <a:tailEnd type="triangle" w="lg" len="lg"/>
          </a:ln>
          <a:scene3d>
            <a:camera prst="orthographicFront">
              <a:rot lat="1200000" lon="0" rev="0"/>
            </a:camera>
            <a:lightRig rig="threePt" dir="t"/>
          </a:scene3d>
          <a:sp3d extrusionH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e 43">
            <a:extLst>
              <a:ext uri="{FF2B5EF4-FFF2-40B4-BE49-F238E27FC236}">
                <a16:creationId xmlns:a16="http://schemas.microsoft.com/office/drawing/2014/main" id="{BE677C73-EAF4-4435-BFB7-DA3BB118CCA6}"/>
              </a:ext>
            </a:extLst>
          </p:cNvPr>
          <p:cNvSpPr/>
          <p:nvPr/>
        </p:nvSpPr>
        <p:spPr>
          <a:xfrm>
            <a:off x="7711901" y="5753309"/>
            <a:ext cx="227042" cy="262897"/>
          </a:xfrm>
          <a:prstGeom prst="ellipse">
            <a:avLst/>
          </a:prstGeom>
          <a:solidFill>
            <a:schemeClr val="accent4"/>
          </a:solidFill>
          <a:scene3d>
            <a:camera prst="orthographicFront">
              <a:rot lat="0" lon="0" rev="0"/>
            </a:camera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C2D01E43-6914-4A13-9DD9-E2ABF4140902}"/>
              </a:ext>
            </a:extLst>
          </p:cNvPr>
          <p:cNvSpPr txBox="1"/>
          <p:nvPr/>
        </p:nvSpPr>
        <p:spPr>
          <a:xfrm>
            <a:off x="3811579" y="3340010"/>
            <a:ext cx="1726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OBJECTIVE LENS</a:t>
            </a:r>
          </a:p>
        </p:txBody>
      </p: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CD9AA428-FC7A-432A-BE75-1EFDB6FEB8C6}"/>
              </a:ext>
            </a:extLst>
          </p:cNvPr>
          <p:cNvCxnSpPr/>
          <p:nvPr/>
        </p:nvCxnSpPr>
        <p:spPr>
          <a:xfrm flipH="1">
            <a:off x="2104140" y="6284913"/>
            <a:ext cx="2570496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8D598F38-62BB-4167-8268-0753CEE9AC71}"/>
              </a:ext>
            </a:extLst>
          </p:cNvPr>
          <p:cNvCxnSpPr>
            <a:cxnSpLocks/>
          </p:cNvCxnSpPr>
          <p:nvPr/>
        </p:nvCxnSpPr>
        <p:spPr>
          <a:xfrm flipH="1">
            <a:off x="1001263" y="6480430"/>
            <a:ext cx="3673373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BE3E74C2-9737-4D34-8BEF-27EA1250B564}"/>
                  </a:ext>
                </a:extLst>
              </p:cNvPr>
              <p:cNvSpPr txBox="1"/>
              <p:nvPr/>
            </p:nvSpPr>
            <p:spPr>
              <a:xfrm>
                <a:off x="3085082" y="5941226"/>
                <a:ext cx="20627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BE3E74C2-9737-4D34-8BEF-27EA1250B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5082" y="5941226"/>
                <a:ext cx="206275" cy="307777"/>
              </a:xfrm>
              <a:prstGeom prst="rect">
                <a:avLst/>
              </a:prstGeom>
              <a:blipFill>
                <a:blip r:embed="rId14"/>
                <a:stretch>
                  <a:fillRect l="-41176" r="-41176" b="-34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79354E67-CFD9-4299-B7D7-E4086464FC1A}"/>
                  </a:ext>
                </a:extLst>
              </p:cNvPr>
              <p:cNvSpPr txBox="1"/>
              <p:nvPr/>
            </p:nvSpPr>
            <p:spPr>
              <a:xfrm>
                <a:off x="2623784" y="6517680"/>
                <a:ext cx="26449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79354E67-CFD9-4299-B7D7-E4086464FC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784" y="6517680"/>
                <a:ext cx="264496" cy="307777"/>
              </a:xfrm>
              <a:prstGeom prst="rect">
                <a:avLst/>
              </a:prstGeom>
              <a:blipFill>
                <a:blip r:embed="rId15"/>
                <a:stretch>
                  <a:fillRect l="-36364" t="-7843" r="-36364" b="-352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185E2492-D6A6-4275-B3E1-FDE396EA87F9}"/>
              </a:ext>
            </a:extLst>
          </p:cNvPr>
          <p:cNvSpPr txBox="1"/>
          <p:nvPr/>
        </p:nvSpPr>
        <p:spPr>
          <a:xfrm>
            <a:off x="1272629" y="3337697"/>
            <a:ext cx="965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SAMPLE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C0370E6A-6CF9-481C-8428-17C90267CE26}"/>
              </a:ext>
            </a:extLst>
          </p:cNvPr>
          <p:cNvCxnSpPr/>
          <p:nvPr/>
        </p:nvCxnSpPr>
        <p:spPr>
          <a:xfrm>
            <a:off x="731521" y="3707029"/>
            <a:ext cx="1977365" cy="0"/>
          </a:xfrm>
          <a:prstGeom prst="straightConnector1">
            <a:avLst/>
          </a:prstGeom>
          <a:ln w="31750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67A22E9-E2B1-49E2-AB7C-8C132952F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36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556"/>
    </mc:Choice>
    <mc:Fallback>
      <p:transition spd="slow" advTm="79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78AB41B-3C45-4B79-BB38-B0150069C1DE}"/>
              </a:ext>
            </a:extLst>
          </p:cNvPr>
          <p:cNvSpPr txBox="1"/>
          <p:nvPr/>
        </p:nvSpPr>
        <p:spPr>
          <a:xfrm>
            <a:off x="164236" y="186431"/>
            <a:ext cx="8815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CPM: </a:t>
            </a:r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change</a:t>
            </a: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 of point of </a:t>
            </a:r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view</a:t>
            </a:r>
            <a:endParaRPr lang="it-IT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AB75C03-1E33-4BC6-879E-E27D3FCB01C7}"/>
                  </a:ext>
                </a:extLst>
              </p:cNvPr>
              <p:cNvSpPr txBox="1"/>
              <p:nvPr/>
            </p:nvSpPr>
            <p:spPr>
              <a:xfrm>
                <a:off x="4151376" y="999124"/>
                <a:ext cx="4261103" cy="691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r>
                        <a:rPr lang="it-IT" sz="2000" i="1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it-IT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f>
                            <m:fPr>
                              <m:ctrlPr>
                                <a:rPr lang="it-IT" sz="2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AB75C03-1E33-4BC6-879E-E27D3FCB0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1376" y="999124"/>
                <a:ext cx="4261103" cy="6915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id="{68DE126F-6078-4BCA-9198-1DCE18059134}"/>
              </a:ext>
            </a:extLst>
          </p:cNvPr>
          <p:cNvSpPr txBox="1"/>
          <p:nvPr/>
        </p:nvSpPr>
        <p:spPr>
          <a:xfrm>
            <a:off x="731521" y="999124"/>
            <a:ext cx="25275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0000"/>
                </a:solidFill>
              </a:rPr>
              <a:t>Out-of-focus triple </a:t>
            </a:r>
            <a:r>
              <a:rPr lang="it-IT" sz="2000" b="1" dirty="0" err="1">
                <a:solidFill>
                  <a:srgbClr val="FF0000"/>
                </a:solidFill>
              </a:rPr>
              <a:t>slit</a:t>
            </a:r>
            <a:endParaRPr lang="it-IT" sz="2000" b="1" dirty="0">
              <a:solidFill>
                <a:srgbClr val="FF0000"/>
              </a:solidFill>
            </a:endParaRPr>
          </a:p>
          <a:p>
            <a:pPr algn="ctr"/>
            <a:r>
              <a:rPr lang="it-IT" sz="2000" b="1" dirty="0">
                <a:solidFill>
                  <a:srgbClr val="FF0000"/>
                </a:solidFill>
              </a:rPr>
              <a:t>(planar </a:t>
            </a:r>
            <a:r>
              <a:rPr lang="it-IT" sz="2000" b="1" dirty="0" err="1">
                <a:solidFill>
                  <a:srgbClr val="FF0000"/>
                </a:solidFill>
              </a:rPr>
              <a:t>object</a:t>
            </a:r>
            <a:r>
              <a:rPr lang="it-IT" sz="2000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47D9DEA-675F-4C3B-961A-C958E23BF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8661" y="2105830"/>
            <a:ext cx="4261102" cy="41240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12B06BF2-544B-4EAC-BE11-3F5C7379FDDA}"/>
                  </a:ext>
                </a:extLst>
              </p:cNvPr>
              <p:cNvSpPr txBox="1"/>
              <p:nvPr/>
            </p:nvSpPr>
            <p:spPr>
              <a:xfrm>
                <a:off x="6416657" y="6506549"/>
                <a:ext cx="8651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12B06BF2-544B-4EAC-BE11-3F5C7379F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657" y="6506549"/>
                <a:ext cx="865109" cy="276999"/>
              </a:xfrm>
              <a:prstGeom prst="rect">
                <a:avLst/>
              </a:prstGeom>
              <a:blipFill>
                <a:blip r:embed="rId6"/>
                <a:stretch>
                  <a:fillRect l="-1408" t="-2174" r="-2113" b="-326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86E5038C-FBCC-4CCE-B034-80C556BA59C2}"/>
                  </a:ext>
                </a:extLst>
              </p:cNvPr>
              <p:cNvSpPr txBox="1"/>
              <p:nvPr/>
            </p:nvSpPr>
            <p:spPr>
              <a:xfrm rot="16200000">
                <a:off x="3718821" y="4029354"/>
                <a:ext cx="8651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86E5038C-FBCC-4CCE-B034-80C556BA5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718821" y="4029354"/>
                <a:ext cx="865109" cy="276999"/>
              </a:xfrm>
              <a:prstGeom prst="rect">
                <a:avLst/>
              </a:prstGeom>
              <a:blipFill>
                <a:blip r:embed="rId7"/>
                <a:stretch>
                  <a:fillRect l="-2174" t="-2817" r="-32609" b="-7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7DE28485-EDCA-45D0-A9E5-7BA49D2BED33}"/>
              </a:ext>
            </a:extLst>
          </p:cNvPr>
          <p:cNvCxnSpPr>
            <a:stCxn id="3" idx="1"/>
            <a:endCxn id="41" idx="2"/>
          </p:cNvCxnSpPr>
          <p:nvPr/>
        </p:nvCxnSpPr>
        <p:spPr>
          <a:xfrm flipH="1" flipV="1">
            <a:off x="4289875" y="4167853"/>
            <a:ext cx="428786" cy="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C69DB6CC-D1F4-491E-9B56-6D5A03457506}"/>
              </a:ext>
            </a:extLst>
          </p:cNvPr>
          <p:cNvCxnSpPr>
            <a:cxnSpLocks/>
            <a:endCxn id="41" idx="3"/>
          </p:cNvCxnSpPr>
          <p:nvPr/>
        </p:nvCxnSpPr>
        <p:spPr>
          <a:xfrm flipH="1">
            <a:off x="4151376" y="3026761"/>
            <a:ext cx="567286" cy="7085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1C8AB51C-9D0D-4610-B82E-1FEF7C8184C0}"/>
              </a:ext>
            </a:extLst>
          </p:cNvPr>
          <p:cNvCxnSpPr>
            <a:cxnSpLocks/>
            <a:endCxn id="41" idx="1"/>
          </p:cNvCxnSpPr>
          <p:nvPr/>
        </p:nvCxnSpPr>
        <p:spPr>
          <a:xfrm flipH="1" flipV="1">
            <a:off x="4151376" y="4600408"/>
            <a:ext cx="567284" cy="7085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C28DE46B-B21C-46C3-A7EB-576B04C47C3C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6849211" y="6234837"/>
            <a:ext cx="1" cy="2717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D78DCE5B-3E80-4167-9E10-1E889653662E}"/>
              </a:ext>
            </a:extLst>
          </p:cNvPr>
          <p:cNvCxnSpPr>
            <a:cxnSpLocks/>
            <a:endCxn id="4" idx="3"/>
          </p:cNvCxnSpPr>
          <p:nvPr/>
        </p:nvCxnSpPr>
        <p:spPr>
          <a:xfrm flipH="1">
            <a:off x="7281766" y="6251222"/>
            <a:ext cx="678430" cy="3938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D02A6CCD-B657-4E50-9CD8-B82C1BEE9CE9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5739618" y="6229879"/>
            <a:ext cx="677039" cy="4151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C23883F-9D16-4262-86FE-6126AC651557}"/>
              </a:ext>
            </a:extLst>
          </p:cNvPr>
          <p:cNvSpPr txBox="1"/>
          <p:nvPr/>
        </p:nvSpPr>
        <p:spPr>
          <a:xfrm>
            <a:off x="185309" y="4820061"/>
            <a:ext cx="3619973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Center-to-center </a:t>
            </a:r>
            <a:r>
              <a:rPr lang="it-IT" dirty="0" err="1"/>
              <a:t>slit</a:t>
            </a:r>
            <a:r>
              <a:rPr lang="it-IT" dirty="0"/>
              <a:t> </a:t>
            </a:r>
            <a:r>
              <a:rPr lang="it-IT" dirty="0" err="1"/>
              <a:t>distance</a:t>
            </a:r>
            <a:r>
              <a:rPr lang="it-IT" dirty="0"/>
              <a:t>: </a:t>
            </a:r>
          </a:p>
          <a:p>
            <a:pPr>
              <a:spcAft>
                <a:spcPts val="600"/>
              </a:spcAft>
            </a:pPr>
            <a:r>
              <a:rPr lang="it-IT" dirty="0"/>
              <a:t>d =39.37 </a:t>
            </a:r>
            <a:r>
              <a:rPr lang="it-IT" dirty="0" err="1"/>
              <a:t>μm</a:t>
            </a:r>
            <a:endParaRPr lang="it-IT" dirty="0"/>
          </a:p>
          <a:p>
            <a:pPr>
              <a:spcAft>
                <a:spcPts val="600"/>
              </a:spcAft>
            </a:pPr>
            <a:r>
              <a:rPr lang="it-IT" dirty="0" err="1"/>
              <a:t>Objective</a:t>
            </a:r>
            <a:r>
              <a:rPr lang="it-IT" dirty="0"/>
              <a:t> </a:t>
            </a:r>
            <a:r>
              <a:rPr lang="it-IT" dirty="0" err="1"/>
              <a:t>focal</a:t>
            </a:r>
            <a:r>
              <a:rPr lang="it-IT" dirty="0"/>
              <a:t> </a:t>
            </a:r>
            <a:r>
              <a:rPr lang="it-IT" dirty="0" err="1"/>
              <a:t>length</a:t>
            </a:r>
            <a:r>
              <a:rPr lang="it-IT" dirty="0"/>
              <a:t>: </a:t>
            </a:r>
            <a:r>
              <a:rPr lang="it-IT" i="1" dirty="0" err="1"/>
              <a:t>f</a:t>
            </a:r>
            <a:r>
              <a:rPr lang="it-IT" i="1" baseline="-25000" dirty="0" err="1"/>
              <a:t>O</a:t>
            </a:r>
            <a:r>
              <a:rPr lang="it-IT" dirty="0"/>
              <a:t> = 25.6 mm</a:t>
            </a:r>
          </a:p>
          <a:p>
            <a:pPr>
              <a:spcAft>
                <a:spcPts val="600"/>
              </a:spcAft>
            </a:pPr>
            <a:r>
              <a:rPr lang="it-IT" dirty="0"/>
              <a:t>Tube </a:t>
            </a:r>
            <a:r>
              <a:rPr lang="it-IT" dirty="0" err="1"/>
              <a:t>focal</a:t>
            </a:r>
            <a:r>
              <a:rPr lang="it-IT" dirty="0"/>
              <a:t> </a:t>
            </a:r>
            <a:r>
              <a:rPr lang="it-IT" dirty="0" err="1"/>
              <a:t>length</a:t>
            </a:r>
            <a:r>
              <a:rPr lang="it-IT" dirty="0"/>
              <a:t>: </a:t>
            </a:r>
            <a:r>
              <a:rPr lang="it-IT" i="1" dirty="0" err="1"/>
              <a:t>f</a:t>
            </a:r>
            <a:r>
              <a:rPr lang="it-IT" i="1" baseline="-25000" dirty="0" err="1"/>
              <a:t>T</a:t>
            </a:r>
            <a:r>
              <a:rPr lang="it-IT" dirty="0"/>
              <a:t> = 175.0 mm</a:t>
            </a:r>
          </a:p>
          <a:p>
            <a:pPr>
              <a:spcAft>
                <a:spcPts val="600"/>
              </a:spcAft>
            </a:pPr>
            <a:r>
              <a:rPr lang="it-IT" dirty="0"/>
              <a:t>Object </a:t>
            </a:r>
            <a:r>
              <a:rPr lang="it-IT" dirty="0" err="1"/>
              <a:t>distance</a:t>
            </a:r>
            <a:r>
              <a:rPr lang="it-IT" dirty="0"/>
              <a:t>: </a:t>
            </a:r>
            <a:r>
              <a:rPr lang="it-IT" i="1" dirty="0"/>
              <a:t>f</a:t>
            </a:r>
            <a:r>
              <a:rPr lang="it-IT" dirty="0"/>
              <a:t> = 24.5 mm</a:t>
            </a:r>
          </a:p>
          <a:p>
            <a:pPr>
              <a:spcAft>
                <a:spcPts val="600"/>
              </a:spcAft>
            </a:pPr>
            <a:r>
              <a:rPr lang="it-IT" dirty="0" err="1"/>
              <a:t>Number</a:t>
            </a:r>
            <a:r>
              <a:rPr lang="it-IT" dirty="0"/>
              <a:t> of frames: </a:t>
            </a:r>
            <a:r>
              <a:rPr lang="it-IT" i="1" dirty="0" err="1"/>
              <a:t>N</a:t>
            </a:r>
            <a:r>
              <a:rPr lang="it-IT" i="1" baseline="-25000" dirty="0" err="1"/>
              <a:t>fr</a:t>
            </a:r>
            <a:r>
              <a:rPr lang="it-IT" dirty="0"/>
              <a:t> = 30k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123BB7F-17FC-4BE0-8D81-4135D9AE62A1}"/>
              </a:ext>
            </a:extLst>
          </p:cNvPr>
          <p:cNvSpPr txBox="1"/>
          <p:nvPr/>
        </p:nvSpPr>
        <p:spPr>
          <a:xfrm>
            <a:off x="351692" y="2488478"/>
            <a:ext cx="308404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200" b="1" dirty="0"/>
              <a:t>9 panels</a:t>
            </a:r>
          </a:p>
          <a:p>
            <a:pPr algn="ctr"/>
            <a:endParaRPr lang="it-IT" sz="2200" b="1" dirty="0"/>
          </a:p>
          <a:p>
            <a:pPr algn="ctr"/>
            <a:r>
              <a:rPr lang="it-IT" sz="2200" b="1" dirty="0"/>
              <a:t>9 points on the </a:t>
            </a:r>
            <a:r>
              <a:rPr lang="it-IT" sz="2200" b="1" dirty="0" err="1"/>
              <a:t>objective</a:t>
            </a:r>
            <a:endParaRPr lang="it-IT" sz="2200" b="1" dirty="0"/>
          </a:p>
          <a:p>
            <a:pPr algn="ctr"/>
            <a:endParaRPr lang="it-IT" sz="2200" b="1" dirty="0"/>
          </a:p>
          <a:p>
            <a:pPr algn="ctr"/>
            <a:r>
              <a:rPr lang="it-IT" sz="2200" b="1" dirty="0"/>
              <a:t>9 points of </a:t>
            </a:r>
            <a:r>
              <a:rPr lang="it-IT" sz="2200" b="1" dirty="0" err="1"/>
              <a:t>view</a:t>
            </a:r>
            <a:endParaRPr lang="it-IT" sz="2200" b="1" dirty="0"/>
          </a:p>
        </p:txBody>
      </p: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93B1461E-6026-417D-9C47-0672F4B46956}"/>
              </a:ext>
            </a:extLst>
          </p:cNvPr>
          <p:cNvCxnSpPr>
            <a:cxnSpLocks/>
          </p:cNvCxnSpPr>
          <p:nvPr/>
        </p:nvCxnSpPr>
        <p:spPr>
          <a:xfrm>
            <a:off x="1893716" y="2827606"/>
            <a:ext cx="0" cy="436099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2 56">
            <a:extLst>
              <a:ext uri="{FF2B5EF4-FFF2-40B4-BE49-F238E27FC236}">
                <a16:creationId xmlns:a16="http://schemas.microsoft.com/office/drawing/2014/main" id="{A5263CA7-A475-481F-BFA4-FF57D9C170D7}"/>
              </a:ext>
            </a:extLst>
          </p:cNvPr>
          <p:cNvCxnSpPr>
            <a:cxnSpLocks/>
          </p:cNvCxnSpPr>
          <p:nvPr/>
        </p:nvCxnSpPr>
        <p:spPr>
          <a:xfrm>
            <a:off x="1900017" y="3517249"/>
            <a:ext cx="0" cy="436099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1B84BBB-7062-4A2B-B873-CD7C617CC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60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75"/>
    </mc:Choice>
    <mc:Fallback>
      <p:transition spd="slow" advTm="48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78AB41B-3C45-4B79-BB38-B0150069C1DE}"/>
              </a:ext>
            </a:extLst>
          </p:cNvPr>
          <p:cNvSpPr txBox="1"/>
          <p:nvPr/>
        </p:nvSpPr>
        <p:spPr>
          <a:xfrm>
            <a:off x="164236" y="186431"/>
            <a:ext cx="8815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CPM: </a:t>
            </a:r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change</a:t>
            </a: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 of point of </a:t>
            </a:r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view</a:t>
            </a:r>
            <a:endParaRPr lang="it-IT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AB75C03-1E33-4BC6-879E-E27D3FCB01C7}"/>
                  </a:ext>
                </a:extLst>
              </p:cNvPr>
              <p:cNvSpPr txBox="1"/>
              <p:nvPr/>
            </p:nvSpPr>
            <p:spPr>
              <a:xfrm>
                <a:off x="4151376" y="999124"/>
                <a:ext cx="4261103" cy="691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r>
                        <a:rPr lang="it-IT" sz="2000" i="1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it-IT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f>
                            <m:fPr>
                              <m:ctrlPr>
                                <a:rPr lang="it-IT" sz="2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AB75C03-1E33-4BC6-879E-E27D3FCB0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1376" y="999124"/>
                <a:ext cx="4261103" cy="6915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id="{68DE126F-6078-4BCA-9198-1DCE18059134}"/>
              </a:ext>
            </a:extLst>
          </p:cNvPr>
          <p:cNvSpPr txBox="1"/>
          <p:nvPr/>
        </p:nvSpPr>
        <p:spPr>
          <a:xfrm>
            <a:off x="965593" y="837060"/>
            <a:ext cx="2058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>
                <a:solidFill>
                  <a:srgbClr val="FF0000"/>
                </a:solidFill>
              </a:rPr>
              <a:t>Starch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aggregates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dispersed</a:t>
            </a:r>
            <a:r>
              <a:rPr lang="it-IT" sz="2000" b="1" dirty="0">
                <a:solidFill>
                  <a:srgbClr val="FF0000"/>
                </a:solidFill>
              </a:rPr>
              <a:t> in gel (3D sample)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12B06BF2-544B-4EAC-BE11-3F5C7379FDDA}"/>
                  </a:ext>
                </a:extLst>
              </p:cNvPr>
              <p:cNvSpPr txBox="1"/>
              <p:nvPr/>
            </p:nvSpPr>
            <p:spPr>
              <a:xfrm>
                <a:off x="3997867" y="4929041"/>
                <a:ext cx="11482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12B06BF2-544B-4EAC-BE11-3F5C7379F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7867" y="4929041"/>
                <a:ext cx="1148263" cy="369332"/>
              </a:xfrm>
              <a:prstGeom prst="rect">
                <a:avLst/>
              </a:prstGeom>
              <a:blipFill>
                <a:blip r:embed="rId5"/>
                <a:stretch>
                  <a:fillRect l="-1596" r="-2128" b="-35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 descr="Immagine che contiene oggetto da esterni, stella, fotografia&#10;&#10;Descrizione generata automaticamente">
            <a:extLst>
              <a:ext uri="{FF2B5EF4-FFF2-40B4-BE49-F238E27FC236}">
                <a16:creationId xmlns:a16="http://schemas.microsoft.com/office/drawing/2014/main" id="{B17194DF-DC74-4786-81A1-AFDBC3F5FF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36" y="2339129"/>
            <a:ext cx="8815528" cy="2198231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6BBEDD3-654E-414B-8B28-6B2F0B46EC13}"/>
              </a:ext>
            </a:extLst>
          </p:cNvPr>
          <p:cNvSpPr txBox="1"/>
          <p:nvPr/>
        </p:nvSpPr>
        <p:spPr>
          <a:xfrm>
            <a:off x="979063" y="5566673"/>
            <a:ext cx="3619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 err="1"/>
              <a:t>Objective</a:t>
            </a:r>
            <a:r>
              <a:rPr lang="it-IT" dirty="0"/>
              <a:t> </a:t>
            </a:r>
            <a:r>
              <a:rPr lang="it-IT" dirty="0" err="1"/>
              <a:t>focal</a:t>
            </a:r>
            <a:r>
              <a:rPr lang="it-IT" dirty="0"/>
              <a:t> </a:t>
            </a:r>
            <a:r>
              <a:rPr lang="it-IT" dirty="0" err="1"/>
              <a:t>length</a:t>
            </a:r>
            <a:r>
              <a:rPr lang="it-IT" dirty="0"/>
              <a:t>: </a:t>
            </a:r>
            <a:r>
              <a:rPr lang="it-IT" i="1" dirty="0" err="1"/>
              <a:t>f</a:t>
            </a:r>
            <a:r>
              <a:rPr lang="it-IT" i="1" baseline="-25000" dirty="0" err="1"/>
              <a:t>O</a:t>
            </a:r>
            <a:r>
              <a:rPr lang="it-IT" dirty="0"/>
              <a:t> = 25.6 mm </a:t>
            </a:r>
          </a:p>
          <a:p>
            <a:pPr>
              <a:spcAft>
                <a:spcPts val="600"/>
              </a:spcAft>
            </a:pPr>
            <a:r>
              <a:rPr lang="it-IT" dirty="0"/>
              <a:t>Tube </a:t>
            </a:r>
            <a:r>
              <a:rPr lang="it-IT" dirty="0" err="1"/>
              <a:t>focal</a:t>
            </a:r>
            <a:r>
              <a:rPr lang="it-IT" dirty="0"/>
              <a:t> </a:t>
            </a:r>
            <a:r>
              <a:rPr lang="it-IT" dirty="0" err="1"/>
              <a:t>length</a:t>
            </a:r>
            <a:r>
              <a:rPr lang="it-IT" dirty="0"/>
              <a:t>: </a:t>
            </a:r>
            <a:r>
              <a:rPr lang="it-IT" i="1" dirty="0" err="1"/>
              <a:t>f</a:t>
            </a:r>
            <a:r>
              <a:rPr lang="it-IT" i="1" baseline="-25000" dirty="0" err="1"/>
              <a:t>T</a:t>
            </a:r>
            <a:r>
              <a:rPr lang="it-IT" dirty="0"/>
              <a:t> = 175.0 mm</a:t>
            </a:r>
          </a:p>
          <a:p>
            <a:pPr>
              <a:spcAft>
                <a:spcPts val="600"/>
              </a:spcAft>
            </a:pPr>
            <a:r>
              <a:rPr lang="it-IT" dirty="0" err="1"/>
              <a:t>Number</a:t>
            </a:r>
            <a:r>
              <a:rPr lang="it-IT" dirty="0"/>
              <a:t> of frames: </a:t>
            </a:r>
            <a:r>
              <a:rPr lang="it-IT" i="1" dirty="0" err="1"/>
              <a:t>N</a:t>
            </a:r>
            <a:r>
              <a:rPr lang="it-IT" i="1" baseline="-25000" dirty="0" err="1"/>
              <a:t>fr</a:t>
            </a:r>
            <a:r>
              <a:rPr lang="it-IT" dirty="0"/>
              <a:t> = 30k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74B0BB2-23CE-4E6D-9B24-8E337BA980C7}"/>
              </a:ext>
            </a:extLst>
          </p:cNvPr>
          <p:cNvSpPr txBox="1"/>
          <p:nvPr/>
        </p:nvSpPr>
        <p:spPr>
          <a:xfrm>
            <a:off x="5179955" y="5651312"/>
            <a:ext cx="2403543" cy="9079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400" b="1" dirty="0" err="1">
                <a:solidFill>
                  <a:srgbClr val="0070C0"/>
                </a:solidFill>
              </a:rPr>
              <a:t>Detail</a:t>
            </a:r>
            <a:r>
              <a:rPr lang="it-IT" sz="2400" b="1" dirty="0">
                <a:solidFill>
                  <a:srgbClr val="0070C0"/>
                </a:solidFill>
              </a:rPr>
              <a:t> recovery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070C0"/>
                </a:solidFill>
              </a:rPr>
              <a:t>3D rendering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24C7984-F647-4587-A0E6-0E1D95754535}"/>
              </a:ext>
            </a:extLst>
          </p:cNvPr>
          <p:cNvSpPr txBox="1"/>
          <p:nvPr/>
        </p:nvSpPr>
        <p:spPr>
          <a:xfrm>
            <a:off x="633046" y="4558701"/>
            <a:ext cx="7931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- 4.17 mm                         - 1.39 mm                         1.39 mm                            4.17 mm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3D76BA6-C210-4C85-952F-E2A466F5112C}"/>
              </a:ext>
            </a:extLst>
          </p:cNvPr>
          <p:cNvSpPr txBox="1"/>
          <p:nvPr/>
        </p:nvSpPr>
        <p:spPr>
          <a:xfrm>
            <a:off x="6133518" y="1959127"/>
            <a:ext cx="289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Scagliola et al, in </a:t>
            </a:r>
            <a:r>
              <a:rPr lang="it-IT" dirty="0" err="1"/>
              <a:t>preparation</a:t>
            </a:r>
            <a:endParaRPr lang="it-IT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564995C-88CC-465D-9F18-A29BA5B58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11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55"/>
    </mc:Choice>
    <mc:Fallback>
      <p:transition spd="slow" advTm="44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52D757E-3934-4EC8-8038-73A85A3C5D7A}"/>
              </a:ext>
            </a:extLst>
          </p:cNvPr>
          <p:cNvSpPr txBox="1"/>
          <p:nvPr/>
        </p:nvSpPr>
        <p:spPr>
          <a:xfrm>
            <a:off x="164236" y="186431"/>
            <a:ext cx="8815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CPM: </a:t>
            </a:r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refocusing</a:t>
            </a:r>
            <a:endParaRPr lang="it-IT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A6FB4831-E4B8-425C-81AD-68E811C83875}"/>
                  </a:ext>
                </a:extLst>
              </p:cNvPr>
              <p:cNvSpPr txBox="1"/>
              <p:nvPr/>
            </p:nvSpPr>
            <p:spPr>
              <a:xfrm>
                <a:off x="1184982" y="1535785"/>
                <a:ext cx="6774034" cy="8073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ref</m:t>
                          </m:r>
                        </m:sub>
                      </m:sSub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f>
                                    <m:f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it-IT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20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it-IT" sz="2000" i="1">
                                              <a:latin typeface="Cambria Math" panose="02040503050406030204" pitchFamily="18" charset="0"/>
                                            </a:rPr>
                                            <m:t>𝑂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den>
                                  </m:f>
                                </m:e>
                              </m:d>
                              <m:f>
                                <m:f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den>
                              </m:f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~</m:t>
                          </m:r>
                          <m:sSup>
                            <m:sSup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it-IT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𝝆</m:t>
                                      </m:r>
                                    </m:e>
                                    <m:sub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A6FB4831-E4B8-425C-81AD-68E811C83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982" y="1535785"/>
                <a:ext cx="6774034" cy="8073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F8CD8DB5-1728-4111-98D9-AB7EC74121EC}"/>
                  </a:ext>
                </a:extLst>
              </p:cNvPr>
              <p:cNvSpPr txBox="1"/>
              <p:nvPr/>
            </p:nvSpPr>
            <p:spPr>
              <a:xfrm>
                <a:off x="0" y="1008392"/>
                <a:ext cx="914987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b="1" dirty="0">
                    <a:solidFill>
                      <a:srgbClr val="FF0000"/>
                    </a:solidFill>
                  </a:rPr>
                  <a:t>Refocusing </a:t>
                </a:r>
                <a:r>
                  <a:rPr lang="it-IT" sz="2200" b="1" dirty="0" err="1">
                    <a:solidFill>
                      <a:srgbClr val="FF0000"/>
                    </a:solidFill>
                  </a:rPr>
                  <a:t>algorithm</a:t>
                </a:r>
                <a:r>
                  <a:rPr lang="it-IT" sz="2200" b="1" dirty="0"/>
                  <a:t> </a:t>
                </a:r>
                <a:r>
                  <a:rPr lang="it-IT" sz="2200" dirty="0" err="1"/>
                  <a:t>based</a:t>
                </a:r>
                <a:r>
                  <a:rPr lang="it-IT" sz="2200" dirty="0"/>
                  <a:t> on the </a:t>
                </a:r>
                <a:r>
                  <a:rPr lang="it-IT" sz="2200" dirty="0" err="1"/>
                  <a:t>geometrical-optics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properties</a:t>
                </a:r>
                <a:r>
                  <a:rPr lang="it-IT" sz="2200" dirty="0"/>
                  <a:t>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F8CD8DB5-1728-4111-98D9-AB7EC7412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08392"/>
                <a:ext cx="9149877" cy="430887"/>
              </a:xfrm>
              <a:prstGeom prst="rect">
                <a:avLst/>
              </a:prstGeom>
              <a:blipFill>
                <a:blip r:embed="rId5"/>
                <a:stretch>
                  <a:fillRect l="-866" t="-8451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4">
            <a:extLst>
              <a:ext uri="{FF2B5EF4-FFF2-40B4-BE49-F238E27FC236}">
                <a16:creationId xmlns:a16="http://schemas.microsoft.com/office/drawing/2014/main" id="{4F0CE76E-C35A-463E-B1B9-F3472F118CC5}"/>
              </a:ext>
            </a:extLst>
          </p:cNvPr>
          <p:cNvPicPr>
            <a:picLocks noGrp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7918" y="4902473"/>
            <a:ext cx="1829101" cy="1851425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01DF76D3-B136-4CCA-8D3C-E6D879C096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3864" y="4902475"/>
            <a:ext cx="1838668" cy="1851425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EACF778-90E5-47C7-ADD7-105CB272BD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6757" y="2929730"/>
            <a:ext cx="1851425" cy="1851425"/>
          </a:xfrm>
          <a:prstGeom prst="rect">
            <a:avLst/>
          </a:prstGeom>
        </p:spPr>
      </p:pic>
      <p:pic>
        <p:nvPicPr>
          <p:cNvPr id="11" name="Picture 6" descr="A picture containing blur&#10;&#10;Description generated with high confidence">
            <a:extLst>
              <a:ext uri="{FF2B5EF4-FFF2-40B4-BE49-F238E27FC236}">
                <a16:creationId xmlns:a16="http://schemas.microsoft.com/office/drawing/2014/main" id="{33D14C10-5394-42B4-8A2B-960B6F8A76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3864" y="2933591"/>
            <a:ext cx="1838668" cy="183866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874DD52-3FD8-4C8D-B781-8ADFD5CA2204}"/>
              </a:ext>
            </a:extLst>
          </p:cNvPr>
          <p:cNvSpPr txBox="1"/>
          <p:nvPr/>
        </p:nvSpPr>
        <p:spPr>
          <a:xfrm>
            <a:off x="1462112" y="2560398"/>
            <a:ext cx="1680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Standard image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C3649D1-5291-4F97-87D3-8B3236127D9F}"/>
              </a:ext>
            </a:extLst>
          </p:cNvPr>
          <p:cNvSpPr txBox="1"/>
          <p:nvPr/>
        </p:nvSpPr>
        <p:spPr>
          <a:xfrm>
            <a:off x="3918932" y="2560476"/>
            <a:ext cx="1428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REFOCUSING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FE02218-7EB2-480E-9C92-48FF993AFE63}"/>
              </a:ext>
            </a:extLst>
          </p:cNvPr>
          <p:cNvSpPr txBox="1"/>
          <p:nvPr/>
        </p:nvSpPr>
        <p:spPr>
          <a:xfrm>
            <a:off x="164236" y="3429000"/>
            <a:ext cx="1172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CASE</a:t>
            </a:r>
          </a:p>
          <a:p>
            <a:pPr algn="ctr"/>
            <a:r>
              <a:rPr lang="it-IT" sz="2400" b="1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80D3D2E-7DC8-432D-AA20-FE80F8654177}"/>
              </a:ext>
            </a:extLst>
          </p:cNvPr>
          <p:cNvSpPr txBox="1"/>
          <p:nvPr/>
        </p:nvSpPr>
        <p:spPr>
          <a:xfrm>
            <a:off x="164236" y="5412688"/>
            <a:ext cx="1172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CASE</a:t>
            </a:r>
          </a:p>
          <a:p>
            <a:pPr algn="ctr"/>
            <a:r>
              <a:rPr lang="it-IT" sz="2400" b="1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2A277A6-D4EB-4D4C-AC61-6F6DBB9B69E5}"/>
              </a:ext>
            </a:extLst>
          </p:cNvPr>
          <p:cNvSpPr txBox="1"/>
          <p:nvPr/>
        </p:nvSpPr>
        <p:spPr>
          <a:xfrm>
            <a:off x="6426303" y="3205861"/>
            <a:ext cx="240557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Center-to-center </a:t>
            </a:r>
            <a:r>
              <a:rPr lang="it-IT" dirty="0" err="1"/>
              <a:t>slit</a:t>
            </a:r>
            <a:r>
              <a:rPr lang="it-IT" dirty="0"/>
              <a:t> </a:t>
            </a:r>
            <a:r>
              <a:rPr lang="it-IT" dirty="0" err="1"/>
              <a:t>distance</a:t>
            </a:r>
            <a:r>
              <a:rPr lang="it-IT" dirty="0"/>
              <a:t>: </a:t>
            </a:r>
            <a:r>
              <a:rPr lang="it-IT" i="1" dirty="0"/>
              <a:t>d</a:t>
            </a:r>
            <a:r>
              <a:rPr lang="it-IT" dirty="0"/>
              <a:t> = 39.37 </a:t>
            </a:r>
            <a:r>
              <a:rPr lang="it-IT" dirty="0" err="1"/>
              <a:t>μm</a:t>
            </a:r>
            <a:endParaRPr lang="it-IT" dirty="0"/>
          </a:p>
          <a:p>
            <a:pPr>
              <a:spcAft>
                <a:spcPts val="600"/>
              </a:spcAft>
            </a:pPr>
            <a:r>
              <a:rPr lang="it-IT" dirty="0" err="1"/>
              <a:t>Distance</a:t>
            </a:r>
            <a:r>
              <a:rPr lang="it-IT" dirty="0"/>
              <a:t> from </a:t>
            </a:r>
            <a:r>
              <a:rPr lang="it-IT" dirty="0" err="1"/>
              <a:t>focal</a:t>
            </a:r>
            <a:r>
              <a:rPr lang="it-IT" dirty="0"/>
              <a:t> </a:t>
            </a:r>
            <a:r>
              <a:rPr lang="it-IT" dirty="0" err="1"/>
              <a:t>plane</a:t>
            </a:r>
            <a:r>
              <a:rPr lang="it-IT" dirty="0"/>
              <a:t>: </a:t>
            </a:r>
            <a:r>
              <a:rPr lang="it-IT" i="1" dirty="0"/>
              <a:t>f</a:t>
            </a:r>
            <a:r>
              <a:rPr lang="it-IT" dirty="0"/>
              <a:t> – </a:t>
            </a:r>
            <a:r>
              <a:rPr lang="it-IT" i="1" dirty="0" err="1"/>
              <a:t>f</a:t>
            </a:r>
            <a:r>
              <a:rPr lang="it-IT" i="1" baseline="-25000" dirty="0" err="1"/>
              <a:t>O</a:t>
            </a:r>
            <a:r>
              <a:rPr lang="it-IT" dirty="0"/>
              <a:t> = – 1.1 mm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E4EED6F-FA0B-4E01-A6AB-964C3F9B3C1E}"/>
              </a:ext>
            </a:extLst>
          </p:cNvPr>
          <p:cNvSpPr txBox="1"/>
          <p:nvPr/>
        </p:nvSpPr>
        <p:spPr>
          <a:xfrm>
            <a:off x="6426303" y="5183172"/>
            <a:ext cx="240557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Center-to-center </a:t>
            </a:r>
            <a:r>
              <a:rPr lang="it-IT" dirty="0" err="1"/>
              <a:t>slit</a:t>
            </a:r>
            <a:r>
              <a:rPr lang="it-IT" dirty="0"/>
              <a:t> </a:t>
            </a:r>
            <a:r>
              <a:rPr lang="it-IT" dirty="0" err="1"/>
              <a:t>distance</a:t>
            </a:r>
            <a:r>
              <a:rPr lang="it-IT" dirty="0"/>
              <a:t>: </a:t>
            </a:r>
            <a:r>
              <a:rPr lang="it-IT" i="1" dirty="0"/>
              <a:t>d</a:t>
            </a:r>
            <a:r>
              <a:rPr lang="it-IT" dirty="0"/>
              <a:t> = 39.37 </a:t>
            </a:r>
            <a:r>
              <a:rPr lang="it-IT" dirty="0" err="1"/>
              <a:t>μm</a:t>
            </a:r>
            <a:endParaRPr lang="it-IT" dirty="0"/>
          </a:p>
          <a:p>
            <a:pPr>
              <a:spcAft>
                <a:spcPts val="600"/>
              </a:spcAft>
            </a:pPr>
            <a:r>
              <a:rPr lang="it-IT" dirty="0" err="1"/>
              <a:t>Distance</a:t>
            </a:r>
            <a:r>
              <a:rPr lang="it-IT" dirty="0"/>
              <a:t> from </a:t>
            </a:r>
            <a:r>
              <a:rPr lang="it-IT" dirty="0" err="1"/>
              <a:t>focal</a:t>
            </a:r>
            <a:r>
              <a:rPr lang="it-IT" dirty="0"/>
              <a:t> </a:t>
            </a:r>
            <a:r>
              <a:rPr lang="it-IT" dirty="0" err="1"/>
              <a:t>plane</a:t>
            </a:r>
            <a:r>
              <a:rPr lang="it-IT" dirty="0"/>
              <a:t>: </a:t>
            </a:r>
            <a:r>
              <a:rPr lang="it-IT" i="1" dirty="0"/>
              <a:t>f</a:t>
            </a:r>
            <a:r>
              <a:rPr lang="it-IT" dirty="0"/>
              <a:t> – </a:t>
            </a:r>
            <a:r>
              <a:rPr lang="it-IT" i="1" dirty="0" err="1"/>
              <a:t>f</a:t>
            </a:r>
            <a:r>
              <a:rPr lang="it-IT" i="1" baseline="-25000" dirty="0" err="1"/>
              <a:t>O</a:t>
            </a:r>
            <a:r>
              <a:rPr lang="it-IT" dirty="0"/>
              <a:t> = + 1.1 mm </a:t>
            </a:r>
          </a:p>
        </p:txBody>
      </p:sp>
      <p:pic>
        <p:nvPicPr>
          <p:cNvPr id="4" name="Immagine 3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6624821B-3E8B-472C-9AA3-7EC578C2E3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637" y="2952635"/>
            <a:ext cx="3551806" cy="37589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EFF112D-CE4D-47C8-82B8-26CEA356F42B}"/>
              </a:ext>
            </a:extLst>
          </p:cNvPr>
          <p:cNvSpPr txBox="1"/>
          <p:nvPr/>
        </p:nvSpPr>
        <p:spPr>
          <a:xfrm>
            <a:off x="6240791" y="6364562"/>
            <a:ext cx="277697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600" dirty="0" err="1"/>
              <a:t>distance</a:t>
            </a:r>
            <a:r>
              <a:rPr lang="it-IT" sz="1600" dirty="0"/>
              <a:t> from </a:t>
            </a:r>
            <a:r>
              <a:rPr lang="it-IT" sz="1600" dirty="0" err="1"/>
              <a:t>focal</a:t>
            </a:r>
            <a:r>
              <a:rPr lang="it-IT" sz="1600" dirty="0"/>
              <a:t> </a:t>
            </a:r>
            <a:r>
              <a:rPr lang="it-IT" sz="1600" dirty="0" err="1"/>
              <a:t>plane</a:t>
            </a:r>
            <a:r>
              <a:rPr lang="it-IT" sz="1600" dirty="0"/>
              <a:t> [mm]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733CEB21-3EE2-43BF-A03D-A1FADF10D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44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857"/>
    </mc:Choice>
    <mc:Fallback>
      <p:transition spd="slow" advTm="83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52D757E-3934-4EC8-8038-73A85A3C5D7A}"/>
              </a:ext>
            </a:extLst>
          </p:cNvPr>
          <p:cNvSpPr txBox="1"/>
          <p:nvPr/>
        </p:nvSpPr>
        <p:spPr>
          <a:xfrm>
            <a:off x="164236" y="186431"/>
            <a:ext cx="8815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CPM: </a:t>
            </a:r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refocusing</a:t>
            </a:r>
            <a:endParaRPr lang="it-IT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A6FB4831-E4B8-425C-81AD-68E811C83875}"/>
                  </a:ext>
                </a:extLst>
              </p:cNvPr>
              <p:cNvSpPr txBox="1"/>
              <p:nvPr/>
            </p:nvSpPr>
            <p:spPr>
              <a:xfrm>
                <a:off x="1184982" y="1535785"/>
                <a:ext cx="6774034" cy="8073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ref</m:t>
                          </m:r>
                        </m:sub>
                      </m:sSub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f>
                                    <m:f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it-IT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20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it-IT" sz="2000" i="1">
                                              <a:latin typeface="Cambria Math" panose="02040503050406030204" pitchFamily="18" charset="0"/>
                                            </a:rPr>
                                            <m:t>𝑂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den>
                                  </m:f>
                                </m:e>
                              </m:d>
                              <m:f>
                                <m:f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den>
                              </m:f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~</m:t>
                          </m:r>
                          <m:sSup>
                            <m:sSup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it-IT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𝝆</m:t>
                                      </m:r>
                                    </m:e>
                                    <m:sub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A6FB4831-E4B8-425C-81AD-68E811C83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982" y="1535785"/>
                <a:ext cx="6774034" cy="80733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F8CD8DB5-1728-4111-98D9-AB7EC74121EC}"/>
                  </a:ext>
                </a:extLst>
              </p:cNvPr>
              <p:cNvSpPr txBox="1"/>
              <p:nvPr/>
            </p:nvSpPr>
            <p:spPr>
              <a:xfrm>
                <a:off x="0" y="1008392"/>
                <a:ext cx="914987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b="1" dirty="0">
                    <a:solidFill>
                      <a:srgbClr val="FF0000"/>
                    </a:solidFill>
                  </a:rPr>
                  <a:t>Refocusing </a:t>
                </a:r>
                <a:r>
                  <a:rPr lang="it-IT" sz="2200" b="1" dirty="0" err="1">
                    <a:solidFill>
                      <a:srgbClr val="FF0000"/>
                    </a:solidFill>
                  </a:rPr>
                  <a:t>algorithm</a:t>
                </a:r>
                <a:r>
                  <a:rPr lang="it-IT" sz="2200" b="1" dirty="0"/>
                  <a:t> </a:t>
                </a:r>
                <a:r>
                  <a:rPr lang="it-IT" sz="2200" dirty="0" err="1"/>
                  <a:t>based</a:t>
                </a:r>
                <a:r>
                  <a:rPr lang="it-IT" sz="2200" dirty="0"/>
                  <a:t> on the </a:t>
                </a:r>
                <a:r>
                  <a:rPr lang="it-IT" sz="2200" dirty="0" err="1"/>
                  <a:t>geometrical-optics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properties</a:t>
                </a:r>
                <a:r>
                  <a:rPr lang="it-IT" sz="2200" dirty="0"/>
                  <a:t>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F8CD8DB5-1728-4111-98D9-AB7EC7412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08392"/>
                <a:ext cx="9149877" cy="430887"/>
              </a:xfrm>
              <a:prstGeom prst="rect">
                <a:avLst/>
              </a:prstGeom>
              <a:blipFill>
                <a:blip r:embed="rId8"/>
                <a:stretch>
                  <a:fillRect l="-866" t="-8451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scan">
            <a:hlinkClick r:id="" action="ppaction://media"/>
            <a:extLst>
              <a:ext uri="{FF2B5EF4-FFF2-40B4-BE49-F238E27FC236}">
                <a16:creationId xmlns:a16="http://schemas.microsoft.com/office/drawing/2014/main" id="{458ED1D1-D19C-4966-81AA-F62E71FC5D2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2754" y="2547307"/>
            <a:ext cx="5938490" cy="3935144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07033BCE-B394-4823-90D2-3499788DF96F}"/>
              </a:ext>
            </a:extLst>
          </p:cNvPr>
          <p:cNvSpPr/>
          <p:nvPr/>
        </p:nvSpPr>
        <p:spPr>
          <a:xfrm>
            <a:off x="1069145" y="2371258"/>
            <a:ext cx="7216726" cy="80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54D8019-5E59-449A-9E2D-09B4B7FEC014}"/>
              </a:ext>
            </a:extLst>
          </p:cNvPr>
          <p:cNvSpPr/>
          <p:nvPr/>
        </p:nvSpPr>
        <p:spPr>
          <a:xfrm>
            <a:off x="1602754" y="3178595"/>
            <a:ext cx="5938490" cy="3303856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3165E3F-D7A3-4F6E-A893-D496F2159D8D}"/>
              </a:ext>
            </a:extLst>
          </p:cNvPr>
          <p:cNvSpPr txBox="1"/>
          <p:nvPr/>
        </p:nvSpPr>
        <p:spPr>
          <a:xfrm>
            <a:off x="5275385" y="3571965"/>
            <a:ext cx="149932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rgbClr val="0070C0"/>
                </a:solidFill>
              </a:rPr>
              <a:t>Starch</a:t>
            </a:r>
            <a:r>
              <a:rPr lang="it-IT" sz="3200" b="1" dirty="0">
                <a:solidFill>
                  <a:srgbClr val="0070C0"/>
                </a:solidFill>
              </a:rPr>
              <a:t> sample</a:t>
            </a:r>
          </a:p>
          <a:p>
            <a:r>
              <a:rPr lang="it-IT" sz="2400" dirty="0" err="1"/>
              <a:t>Refocused</a:t>
            </a:r>
            <a:r>
              <a:rPr lang="it-IT" sz="2400" dirty="0"/>
              <a:t> </a:t>
            </a:r>
            <a:r>
              <a:rPr lang="it-IT" sz="2400" dirty="0" err="1"/>
              <a:t>plane</a:t>
            </a:r>
            <a:r>
              <a:rPr lang="it-IT" sz="2400" dirty="0"/>
              <a:t> </a:t>
            </a:r>
            <a:r>
              <a:rPr lang="it-IT" sz="2400" dirty="0" err="1"/>
              <a:t>variation</a:t>
            </a:r>
            <a:endParaRPr lang="it-IT" sz="24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AF7CEDE-25B5-4D72-964E-0EDAAA430BF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7088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67"/>
    </mc:Choice>
    <mc:Fallback>
      <p:transition spd="slow" advTm="27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038" objId="3"/>
        <p14:stopEvt time="19063" objId="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52D757E-3934-4EC8-8038-73A85A3C5D7A}"/>
              </a:ext>
            </a:extLst>
          </p:cNvPr>
          <p:cNvSpPr txBox="1"/>
          <p:nvPr/>
        </p:nvSpPr>
        <p:spPr>
          <a:xfrm>
            <a:off x="164236" y="186431"/>
            <a:ext cx="8815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CPM: </a:t>
            </a:r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refocusing</a:t>
            </a:r>
            <a:endParaRPr lang="it-IT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A6FB4831-E4B8-425C-81AD-68E811C83875}"/>
                  </a:ext>
                </a:extLst>
              </p:cNvPr>
              <p:cNvSpPr txBox="1"/>
              <p:nvPr/>
            </p:nvSpPr>
            <p:spPr>
              <a:xfrm>
                <a:off x="1184982" y="1535785"/>
                <a:ext cx="6774034" cy="8073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ref</m:t>
                          </m:r>
                        </m:sub>
                      </m:sSub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f>
                                    <m:f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it-IT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20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it-IT" sz="2000" i="1">
                                              <a:latin typeface="Cambria Math" panose="02040503050406030204" pitchFamily="18" charset="0"/>
                                            </a:rPr>
                                            <m:t>𝑂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den>
                                  </m:f>
                                </m:e>
                              </m:d>
                              <m:f>
                                <m:f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den>
                              </m:f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~</m:t>
                          </m:r>
                          <m:sSup>
                            <m:sSup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it-IT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𝝆</m:t>
                                      </m:r>
                                    </m:e>
                                    <m:sub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A6FB4831-E4B8-425C-81AD-68E811C83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982" y="1535785"/>
                <a:ext cx="6774034" cy="8073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F8CD8DB5-1728-4111-98D9-AB7EC74121EC}"/>
                  </a:ext>
                </a:extLst>
              </p:cNvPr>
              <p:cNvSpPr txBox="1"/>
              <p:nvPr/>
            </p:nvSpPr>
            <p:spPr>
              <a:xfrm>
                <a:off x="0" y="1008392"/>
                <a:ext cx="914987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b="1" dirty="0">
                    <a:solidFill>
                      <a:srgbClr val="FF0000"/>
                    </a:solidFill>
                  </a:rPr>
                  <a:t>Refocusing </a:t>
                </a:r>
                <a:r>
                  <a:rPr lang="it-IT" sz="2200" b="1" dirty="0" err="1">
                    <a:solidFill>
                      <a:srgbClr val="FF0000"/>
                    </a:solidFill>
                  </a:rPr>
                  <a:t>algorithm</a:t>
                </a:r>
                <a:r>
                  <a:rPr lang="it-IT" sz="2200" b="1" dirty="0"/>
                  <a:t> </a:t>
                </a:r>
                <a:r>
                  <a:rPr lang="it-IT" sz="2200" dirty="0" err="1"/>
                  <a:t>based</a:t>
                </a:r>
                <a:r>
                  <a:rPr lang="it-IT" sz="2200" dirty="0"/>
                  <a:t> on the </a:t>
                </a:r>
                <a:r>
                  <a:rPr lang="it-IT" sz="2200" dirty="0" err="1"/>
                  <a:t>geometrical-optics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properties</a:t>
                </a:r>
                <a:r>
                  <a:rPr lang="it-IT" sz="2200" dirty="0"/>
                  <a:t>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F8CD8DB5-1728-4111-98D9-AB7EC7412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08392"/>
                <a:ext cx="9149877" cy="430887"/>
              </a:xfrm>
              <a:prstGeom prst="rect">
                <a:avLst/>
              </a:prstGeom>
              <a:blipFill>
                <a:blip r:embed="rId5"/>
                <a:stretch>
                  <a:fillRect l="-866" t="-8451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08EC302C-8695-4081-89AF-88AAAE35E2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10" y="3622173"/>
            <a:ext cx="2685630" cy="2685630"/>
          </a:xfrm>
          <a:prstGeom prst="rect">
            <a:avLst/>
          </a:prstGeom>
        </p:spPr>
      </p:pic>
      <p:pic>
        <p:nvPicPr>
          <p:cNvPr id="9" name="Immagine 8" descr="Immagine che contiene esterni&#10;&#10;Descrizione generata automaticamente">
            <a:extLst>
              <a:ext uri="{FF2B5EF4-FFF2-40B4-BE49-F238E27FC236}">
                <a16:creationId xmlns:a16="http://schemas.microsoft.com/office/drawing/2014/main" id="{F25967C2-9577-4D12-9463-31021B9512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185" y="3622173"/>
            <a:ext cx="2685630" cy="268563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0F91AAC-2D3B-45DE-8C14-CCEDC99609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660" y="3622173"/>
            <a:ext cx="2685630" cy="268563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5C06161-837E-43E9-96C0-2B0CA443960B}"/>
              </a:ext>
            </a:extLst>
          </p:cNvPr>
          <p:cNvSpPr txBox="1"/>
          <p:nvPr/>
        </p:nvSpPr>
        <p:spPr>
          <a:xfrm>
            <a:off x="1385068" y="2439628"/>
            <a:ext cx="63738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 err="1">
                <a:solidFill>
                  <a:srgbClr val="0070C0"/>
                </a:solidFill>
              </a:rPr>
              <a:t>Section</a:t>
            </a:r>
            <a:r>
              <a:rPr lang="it-IT" sz="2200" b="1" dirty="0">
                <a:solidFill>
                  <a:srgbClr val="0070C0"/>
                </a:solidFill>
              </a:rPr>
              <a:t> of bovine cornea</a:t>
            </a:r>
            <a:r>
              <a:rPr lang="it-IT" sz="2200" b="1" dirty="0"/>
              <a:t>: </a:t>
            </a:r>
            <a:r>
              <a:rPr lang="it-IT" sz="2200" b="1" dirty="0" err="1"/>
              <a:t>birefringent</a:t>
            </a:r>
            <a:r>
              <a:rPr lang="it-IT" sz="2200" b="1" dirty="0"/>
              <a:t> </a:t>
            </a:r>
            <a:r>
              <a:rPr lang="it-IT" sz="2200" b="1" dirty="0" err="1"/>
              <a:t>collagen</a:t>
            </a:r>
            <a:r>
              <a:rPr lang="it-IT" sz="2200" b="1" dirty="0"/>
              <a:t> </a:t>
            </a:r>
            <a:r>
              <a:rPr lang="it-IT" sz="2200" b="1" dirty="0" err="1"/>
              <a:t>fibers</a:t>
            </a:r>
            <a:endParaRPr lang="it-IT" sz="2200" dirty="0">
              <a:solidFill>
                <a:srgbClr val="0070C0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6C5A84C-6E57-4D85-B4A4-8B3BF3522F06}"/>
              </a:ext>
            </a:extLst>
          </p:cNvPr>
          <p:cNvSpPr txBox="1"/>
          <p:nvPr/>
        </p:nvSpPr>
        <p:spPr>
          <a:xfrm>
            <a:off x="662703" y="3101013"/>
            <a:ext cx="18856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err="1"/>
              <a:t>Focused</a:t>
            </a:r>
            <a:r>
              <a:rPr lang="it-IT" sz="2200" dirty="0"/>
              <a:t> image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6CE7B2E-5FB3-4E68-B6CC-79C0623214D6}"/>
              </a:ext>
            </a:extLst>
          </p:cNvPr>
          <p:cNvSpPr txBox="1"/>
          <p:nvPr/>
        </p:nvSpPr>
        <p:spPr>
          <a:xfrm>
            <a:off x="3330055" y="3094669"/>
            <a:ext cx="24838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100 </a:t>
            </a:r>
            <a:r>
              <a:rPr lang="el-GR" sz="2200" dirty="0"/>
              <a:t>μ</a:t>
            </a:r>
            <a:r>
              <a:rPr lang="it-IT" sz="2200" dirty="0"/>
              <a:t>m out of focus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9EAD8B8-D53C-4983-8C33-0F38679B363C}"/>
              </a:ext>
            </a:extLst>
          </p:cNvPr>
          <p:cNvSpPr txBox="1"/>
          <p:nvPr/>
        </p:nvSpPr>
        <p:spPr>
          <a:xfrm>
            <a:off x="6812571" y="3094669"/>
            <a:ext cx="14518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 err="1"/>
              <a:t>Refocusing</a:t>
            </a:r>
            <a:endParaRPr lang="it-IT" sz="2200" b="1" dirty="0"/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94C835F0-B098-46E4-976D-3BB8B39ED02F}"/>
              </a:ext>
            </a:extLst>
          </p:cNvPr>
          <p:cNvCxnSpPr>
            <a:stCxn id="14" idx="3"/>
            <a:endCxn id="15" idx="1"/>
          </p:cNvCxnSpPr>
          <p:nvPr/>
        </p:nvCxnSpPr>
        <p:spPr>
          <a:xfrm>
            <a:off x="5813940" y="3310113"/>
            <a:ext cx="998631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09D15D1C-7BD8-480C-B55B-CE3C43193C01}"/>
              </a:ext>
            </a:extLst>
          </p:cNvPr>
          <p:cNvCxnSpPr/>
          <p:nvPr/>
        </p:nvCxnSpPr>
        <p:spPr>
          <a:xfrm>
            <a:off x="5345725" y="5903328"/>
            <a:ext cx="360000" cy="0"/>
          </a:xfrm>
          <a:prstGeom prst="straightConnector1">
            <a:avLst/>
          </a:prstGeom>
          <a:ln w="25400">
            <a:solidFill>
              <a:srgbClr val="FFFF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1BE4A7D-7B46-4355-81B3-B2083BA3ADBB}"/>
              </a:ext>
            </a:extLst>
          </p:cNvPr>
          <p:cNvSpPr txBox="1"/>
          <p:nvPr/>
        </p:nvSpPr>
        <p:spPr>
          <a:xfrm>
            <a:off x="5170787" y="5997363"/>
            <a:ext cx="649537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</a:rPr>
              <a:t>60 </a:t>
            </a:r>
            <a:r>
              <a:rPr lang="el-GR" sz="1400" b="1" dirty="0">
                <a:solidFill>
                  <a:schemeClr val="bg1"/>
                </a:solidFill>
              </a:rPr>
              <a:t>μ</a:t>
            </a:r>
            <a:r>
              <a:rPr lang="it-IT" sz="1400" b="1" dirty="0">
                <a:solidFill>
                  <a:schemeClr val="bg1"/>
                </a:solidFill>
              </a:rPr>
              <a:t>m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2A5471A-6A24-40CE-8C2D-F81B7FE509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36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98"/>
    </mc:Choice>
    <mc:Fallback>
      <p:transition spd="slow" advTm="48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BE301A-CDB4-423B-BE1C-2350CD7AE0D9}"/>
              </a:ext>
            </a:extLst>
          </p:cNvPr>
          <p:cNvSpPr txBox="1"/>
          <p:nvPr/>
        </p:nvSpPr>
        <p:spPr>
          <a:xfrm>
            <a:off x="164236" y="186431"/>
            <a:ext cx="8815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Optical imaging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BEE4483-ED63-416F-81B2-5E2C4BD88DED}"/>
              </a:ext>
            </a:extLst>
          </p:cNvPr>
          <p:cNvSpPr txBox="1"/>
          <p:nvPr/>
        </p:nvSpPr>
        <p:spPr>
          <a:xfrm>
            <a:off x="330589" y="3516947"/>
            <a:ext cx="848281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400" b="1" dirty="0" err="1">
                <a:solidFill>
                  <a:srgbClr val="0070C0"/>
                </a:solidFill>
              </a:rPr>
              <a:t>Figures</a:t>
            </a:r>
            <a:r>
              <a:rPr lang="it-IT" sz="2400" b="1" dirty="0">
                <a:solidFill>
                  <a:srgbClr val="0070C0"/>
                </a:solidFill>
              </a:rPr>
              <a:t> of </a:t>
            </a:r>
            <a:r>
              <a:rPr lang="it-IT" sz="2400" b="1" dirty="0" err="1">
                <a:solidFill>
                  <a:srgbClr val="0070C0"/>
                </a:solidFill>
              </a:rPr>
              <a:t>merit</a:t>
            </a:r>
            <a:r>
              <a:rPr lang="it-IT" sz="2400" dirty="0"/>
              <a:t>: </a:t>
            </a:r>
            <a:r>
              <a:rPr lang="it-IT" sz="2400" dirty="0" err="1"/>
              <a:t>resolution</a:t>
            </a:r>
            <a:r>
              <a:rPr lang="it-IT" sz="2400" dirty="0"/>
              <a:t>, </a:t>
            </a:r>
            <a:r>
              <a:rPr lang="it-IT" sz="2400" dirty="0" err="1"/>
              <a:t>depth</a:t>
            </a:r>
            <a:r>
              <a:rPr lang="it-IT" sz="2400" dirty="0"/>
              <a:t> of field, </a:t>
            </a:r>
            <a:r>
              <a:rPr lang="it-IT" sz="2400" dirty="0" err="1"/>
              <a:t>signal</a:t>
            </a:r>
            <a:r>
              <a:rPr lang="it-IT" sz="2400" dirty="0"/>
              <a:t>-to-</a:t>
            </a:r>
            <a:r>
              <a:rPr lang="it-IT" sz="2400" dirty="0" err="1"/>
              <a:t>noise</a:t>
            </a:r>
            <a:r>
              <a:rPr lang="it-IT" sz="2400" dirty="0"/>
              <a:t> ratio (SNR), </a:t>
            </a:r>
            <a:r>
              <a:rPr lang="it-IT" sz="2400" dirty="0" err="1"/>
              <a:t>aberration</a:t>
            </a:r>
            <a:r>
              <a:rPr lang="it-IT" sz="2400" dirty="0"/>
              <a:t> </a:t>
            </a:r>
            <a:r>
              <a:rPr lang="it-IT" sz="2400" dirty="0" err="1"/>
              <a:t>correction</a:t>
            </a:r>
            <a:r>
              <a:rPr lang="it-IT" sz="2400" dirty="0"/>
              <a:t>/</a:t>
            </a:r>
            <a:r>
              <a:rPr lang="it-IT" sz="2400" dirty="0" err="1"/>
              <a:t>limitation</a:t>
            </a:r>
            <a:endParaRPr lang="it-IT" sz="2400" dirty="0"/>
          </a:p>
          <a:p>
            <a:r>
              <a:rPr lang="it-IT" sz="2400" b="1" dirty="0" err="1">
                <a:solidFill>
                  <a:srgbClr val="FF0000"/>
                </a:solidFill>
              </a:rPr>
              <a:t>but</a:t>
            </a:r>
            <a:r>
              <a:rPr lang="it-IT" sz="2400" b="1" dirty="0">
                <a:solidFill>
                  <a:srgbClr val="FF0000"/>
                </a:solidFill>
              </a:rPr>
              <a:t>…</a:t>
            </a:r>
            <a:r>
              <a:rPr lang="it-IT" dirty="0"/>
              <a:t>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695AFE4-85EF-485B-B1F4-85340D7B1296}"/>
              </a:ext>
            </a:extLst>
          </p:cNvPr>
          <p:cNvSpPr txBox="1"/>
          <p:nvPr/>
        </p:nvSpPr>
        <p:spPr>
          <a:xfrm>
            <a:off x="3113649" y="4616359"/>
            <a:ext cx="5655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 err="1"/>
              <a:t>Resolution</a:t>
            </a:r>
            <a:r>
              <a:rPr lang="it-IT" sz="2400" dirty="0"/>
              <a:t> vs </a:t>
            </a:r>
            <a:r>
              <a:rPr lang="it-IT" sz="2400" dirty="0" err="1"/>
              <a:t>depth</a:t>
            </a:r>
            <a:r>
              <a:rPr lang="it-IT" sz="2400" dirty="0"/>
              <a:t> of field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/>
              <a:t>Depth of field vs SNR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/>
              <a:t>SNR vs </a:t>
            </a:r>
            <a:r>
              <a:rPr lang="it-IT" sz="2400" dirty="0" err="1"/>
              <a:t>aberrations</a:t>
            </a:r>
            <a:endParaRPr lang="it-IT" sz="2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 err="1"/>
              <a:t>Resolution</a:t>
            </a:r>
            <a:r>
              <a:rPr lang="it-IT" sz="2400" dirty="0"/>
              <a:t> vs </a:t>
            </a:r>
            <a:r>
              <a:rPr lang="it-IT" sz="2400" dirty="0" err="1"/>
              <a:t>aberrations</a:t>
            </a:r>
            <a:endParaRPr lang="it-IT" sz="2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i="1" dirty="0"/>
              <a:t>in </a:t>
            </a:r>
            <a:r>
              <a:rPr lang="it-IT" sz="2400" i="1" dirty="0" err="1"/>
              <a:t>correlation</a:t>
            </a:r>
            <a:r>
              <a:rPr lang="it-IT" sz="2400" i="1" dirty="0"/>
              <a:t> imaging</a:t>
            </a:r>
            <a:r>
              <a:rPr lang="it-IT" sz="2400" dirty="0"/>
              <a:t>: </a:t>
            </a:r>
            <a:r>
              <a:rPr lang="it-IT" sz="2400" dirty="0" err="1"/>
              <a:t>resolution</a:t>
            </a:r>
            <a:r>
              <a:rPr lang="it-IT" sz="2400" dirty="0"/>
              <a:t> vs SNR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7F3DBFB-731C-4AE2-85D2-F53C9B66EB9E}"/>
              </a:ext>
            </a:extLst>
          </p:cNvPr>
          <p:cNvSpPr txBox="1"/>
          <p:nvPr/>
        </p:nvSpPr>
        <p:spPr>
          <a:xfrm>
            <a:off x="611204" y="5508910"/>
            <a:ext cx="1667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TRADEOFFS</a:t>
            </a:r>
          </a:p>
        </p:txBody>
      </p:sp>
      <p:sp>
        <p:nvSpPr>
          <p:cNvPr id="6" name="Parentesi graffa aperta 5">
            <a:extLst>
              <a:ext uri="{FF2B5EF4-FFF2-40B4-BE49-F238E27FC236}">
                <a16:creationId xmlns:a16="http://schemas.microsoft.com/office/drawing/2014/main" id="{4ECBE18B-9934-4720-BBBF-FF452C9F09AF}"/>
              </a:ext>
            </a:extLst>
          </p:cNvPr>
          <p:cNvSpPr/>
          <p:nvPr/>
        </p:nvSpPr>
        <p:spPr>
          <a:xfrm>
            <a:off x="2546252" y="4758610"/>
            <a:ext cx="347004" cy="1993881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85DF30C-921E-488E-989F-BC74A5E6D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75" y="847648"/>
            <a:ext cx="4854475" cy="2641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232D457F-48ED-4E99-B4D8-71F3E3990187}"/>
                  </a:ext>
                </a:extLst>
              </p:cNvPr>
              <p:cNvSpPr txBox="1"/>
              <p:nvPr/>
            </p:nvSpPr>
            <p:spPr>
              <a:xfrm>
                <a:off x="2893256" y="1139483"/>
                <a:ext cx="1862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232D457F-48ED-4E99-B4D8-71F3E39901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3256" y="1139483"/>
                <a:ext cx="186268" cy="276999"/>
              </a:xfrm>
              <a:prstGeom prst="rect">
                <a:avLst/>
              </a:prstGeom>
              <a:blipFill>
                <a:blip r:embed="rId5"/>
                <a:stretch>
                  <a:fillRect l="-46667" t="-2222" r="-43333" b="-355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1DECE15D-7820-40E1-8E78-06A06DBF9EE1}"/>
                  </a:ext>
                </a:extLst>
              </p:cNvPr>
              <p:cNvSpPr txBox="1"/>
              <p:nvPr/>
            </p:nvSpPr>
            <p:spPr>
              <a:xfrm>
                <a:off x="1892105" y="2921075"/>
                <a:ext cx="26282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1DECE15D-7820-40E1-8E78-06A06DBF9E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105" y="2921075"/>
                <a:ext cx="262828" cy="276999"/>
              </a:xfrm>
              <a:prstGeom prst="rect">
                <a:avLst/>
              </a:prstGeom>
              <a:blipFill>
                <a:blip r:embed="rId6"/>
                <a:stretch>
                  <a:fillRect l="-13953" r="-2326" b="-108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FCC6A093-F706-405F-B29A-5A0F3BD6DAB5}"/>
                  </a:ext>
                </a:extLst>
              </p:cNvPr>
              <p:cNvSpPr txBox="1"/>
              <p:nvPr/>
            </p:nvSpPr>
            <p:spPr>
              <a:xfrm>
                <a:off x="3831102" y="2690242"/>
                <a:ext cx="2292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FCC6A093-F706-405F-B29A-5A0F3BD6DA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1102" y="2690242"/>
                <a:ext cx="229294" cy="276999"/>
              </a:xfrm>
              <a:prstGeom prst="rect">
                <a:avLst/>
              </a:prstGeom>
              <a:blipFill>
                <a:blip r:embed="rId7"/>
                <a:stretch>
                  <a:fillRect l="-15789" r="-10526" b="-173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2293F5DF-854A-4CB7-B8CC-2ECB094A12CF}"/>
                  </a:ext>
                </a:extLst>
              </p:cNvPr>
              <p:cNvSpPr txBox="1"/>
              <p:nvPr/>
            </p:nvSpPr>
            <p:spPr>
              <a:xfrm>
                <a:off x="2278968" y="2005577"/>
                <a:ext cx="2199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2293F5DF-854A-4CB7-B8CC-2ECB094A1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968" y="2005577"/>
                <a:ext cx="219932" cy="276999"/>
              </a:xfrm>
              <a:prstGeom prst="rect">
                <a:avLst/>
              </a:prstGeom>
              <a:blipFill>
                <a:blip r:embed="rId8"/>
                <a:stretch>
                  <a:fillRect l="-27778" r="-19444"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204F4FB5-0318-4361-B79E-D5A9A1B54334}"/>
              </a:ext>
            </a:extLst>
          </p:cNvPr>
          <p:cNvCxnSpPr/>
          <p:nvPr/>
        </p:nvCxnSpPr>
        <p:spPr>
          <a:xfrm flipH="1">
            <a:off x="2498900" y="1533378"/>
            <a:ext cx="47352" cy="1433863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BCE7C09-9AFC-48F2-B2D6-3E9660B77721}"/>
              </a:ext>
            </a:extLst>
          </p:cNvPr>
          <p:cNvSpPr txBox="1"/>
          <p:nvPr/>
        </p:nvSpPr>
        <p:spPr>
          <a:xfrm>
            <a:off x="5795504" y="1076596"/>
            <a:ext cx="32405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400" b="1" dirty="0" err="1">
                <a:solidFill>
                  <a:srgbClr val="0070C0"/>
                </a:solidFill>
              </a:rPr>
              <a:t>Relevant</a:t>
            </a:r>
            <a:r>
              <a:rPr lang="it-IT" sz="2400" b="1" dirty="0">
                <a:solidFill>
                  <a:srgbClr val="0070C0"/>
                </a:solidFill>
              </a:rPr>
              <a:t> </a:t>
            </a:r>
            <a:r>
              <a:rPr lang="it-IT" sz="2400" b="1" dirty="0" err="1">
                <a:solidFill>
                  <a:srgbClr val="0070C0"/>
                </a:solidFill>
              </a:rPr>
              <a:t>parameters</a:t>
            </a:r>
            <a:r>
              <a:rPr lang="it-IT" sz="2400" dirty="0"/>
              <a:t>:</a:t>
            </a:r>
          </a:p>
          <a:p>
            <a:pPr>
              <a:spcAft>
                <a:spcPts val="1200"/>
              </a:spcAft>
            </a:pPr>
            <a:r>
              <a:rPr lang="it-IT" sz="2400" dirty="0" err="1"/>
              <a:t>Focal</a:t>
            </a:r>
            <a:r>
              <a:rPr lang="it-IT" sz="2400" dirty="0"/>
              <a:t> </a:t>
            </a:r>
            <a:r>
              <a:rPr lang="it-IT" sz="2400" dirty="0" err="1"/>
              <a:t>length</a:t>
            </a:r>
            <a:r>
              <a:rPr lang="it-IT" sz="2400" dirty="0"/>
              <a:t> </a:t>
            </a:r>
            <a:r>
              <a:rPr lang="it-IT" sz="2400" i="1" dirty="0"/>
              <a:t>f</a:t>
            </a:r>
          </a:p>
          <a:p>
            <a:pPr>
              <a:spcAft>
                <a:spcPts val="1200"/>
              </a:spcAft>
            </a:pPr>
            <a:r>
              <a:rPr lang="it-IT" sz="2400" dirty="0" err="1"/>
              <a:t>Numerical</a:t>
            </a:r>
            <a:r>
              <a:rPr lang="it-IT" sz="2400" dirty="0"/>
              <a:t> aperture </a:t>
            </a:r>
            <a:r>
              <a:rPr lang="it-IT" sz="2400" i="1" dirty="0"/>
              <a:t>D</a:t>
            </a:r>
            <a:r>
              <a:rPr lang="it-IT" sz="2400" dirty="0"/>
              <a:t>/2</a:t>
            </a:r>
            <a:r>
              <a:rPr lang="it-IT" sz="2400" i="1" dirty="0"/>
              <a:t>f</a:t>
            </a:r>
          </a:p>
          <a:p>
            <a:pPr>
              <a:spcAft>
                <a:spcPts val="1200"/>
              </a:spcAft>
            </a:pPr>
            <a:r>
              <a:rPr lang="it-IT" sz="2400" dirty="0"/>
              <a:t>Light </a:t>
            </a:r>
            <a:r>
              <a:rPr lang="it-IT" sz="2400" dirty="0" err="1"/>
              <a:t>wavelength</a:t>
            </a:r>
            <a:r>
              <a:rPr lang="it-IT" sz="2400" dirty="0"/>
              <a:t> </a:t>
            </a:r>
            <a:r>
              <a:rPr lang="it-IT" sz="2400" i="1" dirty="0"/>
              <a:t>λ</a:t>
            </a:r>
            <a:r>
              <a:rPr lang="it-IT" sz="2400" dirty="0"/>
              <a:t> </a:t>
            </a:r>
            <a:endParaRPr lang="it-IT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8B12E3CF-DCB3-4BB3-AF86-140DF3051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87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392"/>
    </mc:Choice>
    <mc:Fallback>
      <p:transition spd="slow" advTm="79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F9201A3-6E73-4C40-B8DC-E099753A1AF3}"/>
              </a:ext>
            </a:extLst>
          </p:cNvPr>
          <p:cNvSpPr txBox="1"/>
          <p:nvPr/>
        </p:nvSpPr>
        <p:spPr>
          <a:xfrm>
            <a:off x="164236" y="186431"/>
            <a:ext cx="8815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CPI </a:t>
            </a:r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between</a:t>
            </a: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arbitrary</a:t>
            </a: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planes</a:t>
            </a:r>
            <a:endParaRPr lang="it-IT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E63169A-D700-41C1-BDC8-72F625DA3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5" y="957638"/>
            <a:ext cx="2894818" cy="590036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ECA6BF0-859E-4368-ADD3-836DDB809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2673" y="3722690"/>
            <a:ext cx="5991327" cy="245651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80D7036-40B0-426B-AA10-B5F7908ED4A9}"/>
              </a:ext>
            </a:extLst>
          </p:cNvPr>
          <p:cNvSpPr txBox="1"/>
          <p:nvPr/>
        </p:nvSpPr>
        <p:spPr>
          <a:xfrm>
            <a:off x="3446585" y="6217918"/>
            <a:ext cx="5533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Francesco Di Lena, PhD </a:t>
            </a:r>
            <a:r>
              <a:rPr lang="it-IT" dirty="0" err="1"/>
              <a:t>thesis</a:t>
            </a:r>
            <a:r>
              <a:rPr lang="it-IT" dirty="0"/>
              <a:t> (2019)</a:t>
            </a:r>
          </a:p>
          <a:p>
            <a:r>
              <a:rPr lang="it-IT" dirty="0" err="1"/>
              <a:t>Patent</a:t>
            </a:r>
            <a:r>
              <a:rPr lang="it-IT" dirty="0"/>
              <a:t> </a:t>
            </a:r>
            <a:r>
              <a:rPr lang="it-IT" dirty="0" err="1"/>
              <a:t>application</a:t>
            </a:r>
            <a:r>
              <a:rPr lang="it-IT" dirty="0"/>
              <a:t> PCT/IB2019/052351 (2019)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06BEEC3-9688-4A9D-9BEC-96340AB5D869}"/>
              </a:ext>
            </a:extLst>
          </p:cNvPr>
          <p:cNvSpPr txBox="1"/>
          <p:nvPr/>
        </p:nvSpPr>
        <p:spPr>
          <a:xfrm>
            <a:off x="3446585" y="915434"/>
            <a:ext cx="553317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2400" b="1" dirty="0">
                <a:solidFill>
                  <a:srgbClr val="0070C0"/>
                </a:solidFill>
              </a:rPr>
              <a:t>Single-</a:t>
            </a:r>
            <a:r>
              <a:rPr lang="it-IT" sz="2400" b="1" dirty="0" err="1">
                <a:solidFill>
                  <a:srgbClr val="0070C0"/>
                </a:solidFill>
              </a:rPr>
              <a:t>lens</a:t>
            </a:r>
            <a:r>
              <a:rPr lang="it-IT" sz="2400" dirty="0"/>
              <a:t> CPI device</a:t>
            </a:r>
          </a:p>
          <a:p>
            <a:pPr>
              <a:spcAft>
                <a:spcPts val="600"/>
              </a:spcAft>
            </a:pPr>
            <a:r>
              <a:rPr lang="it-IT" sz="2400" dirty="0"/>
              <a:t>The </a:t>
            </a:r>
            <a:r>
              <a:rPr lang="it-IT" sz="2400" dirty="0" err="1"/>
              <a:t>lens</a:t>
            </a:r>
            <a:r>
              <a:rPr lang="it-IT" sz="2400" dirty="0"/>
              <a:t> </a:t>
            </a:r>
            <a:r>
              <a:rPr lang="it-IT" sz="2400" dirty="0" err="1"/>
              <a:t>focuses</a:t>
            </a:r>
            <a:r>
              <a:rPr lang="it-IT" sz="2400" dirty="0"/>
              <a:t> </a:t>
            </a:r>
            <a:r>
              <a:rPr lang="it-IT" sz="2400" dirty="0" err="1"/>
              <a:t>two</a:t>
            </a:r>
            <a:r>
              <a:rPr lang="it-IT" sz="2400" dirty="0"/>
              <a:t> </a:t>
            </a:r>
            <a:r>
              <a:rPr lang="it-IT" sz="2400" dirty="0" err="1"/>
              <a:t>different</a:t>
            </a:r>
            <a:r>
              <a:rPr lang="it-IT" sz="2400" dirty="0"/>
              <a:t> </a:t>
            </a:r>
            <a:r>
              <a:rPr lang="it-IT" sz="2400" dirty="0" err="1"/>
              <a:t>planes</a:t>
            </a:r>
            <a:r>
              <a:rPr lang="it-IT" sz="2400" dirty="0"/>
              <a:t> inside a 3D </a:t>
            </a:r>
            <a:r>
              <a:rPr lang="it-IT" sz="2400" dirty="0" err="1"/>
              <a:t>object</a:t>
            </a:r>
            <a:r>
              <a:rPr lang="it-IT" sz="2400" dirty="0"/>
              <a:t> on D</a:t>
            </a:r>
            <a:r>
              <a:rPr lang="it-IT" sz="2400" i="1" baseline="-25000" dirty="0"/>
              <a:t>a</a:t>
            </a:r>
            <a:r>
              <a:rPr lang="it-IT" sz="2400" dirty="0"/>
              <a:t> and </a:t>
            </a:r>
            <a:r>
              <a:rPr lang="it-IT" sz="2400" dirty="0" err="1"/>
              <a:t>D</a:t>
            </a:r>
            <a:r>
              <a:rPr lang="it-IT" sz="2400" i="1" baseline="-25000" dirty="0" err="1"/>
              <a:t>b</a:t>
            </a:r>
            <a:endParaRPr lang="it-IT" sz="2400" i="1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B5FE5BBE-CF19-4CC2-9454-D16F23E68BFD}"/>
                  </a:ext>
                </a:extLst>
              </p:cNvPr>
              <p:cNvSpPr txBox="1"/>
              <p:nvPr/>
            </p:nvSpPr>
            <p:spPr>
              <a:xfrm>
                <a:off x="3650566" y="2588789"/>
                <a:ext cx="1418209" cy="6321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B5FE5BBE-CF19-4CC2-9454-D16F23E68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0566" y="2588789"/>
                <a:ext cx="1418209" cy="6321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7F96CCDC-63E2-430F-A446-4828FC1F454F}"/>
                  </a:ext>
                </a:extLst>
              </p:cNvPr>
              <p:cNvSpPr txBox="1"/>
              <p:nvPr/>
            </p:nvSpPr>
            <p:spPr>
              <a:xfrm>
                <a:off x="5508160" y="2587118"/>
                <a:ext cx="1409488" cy="6321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7F96CCDC-63E2-430F-A446-4828FC1F4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60" y="2587118"/>
                <a:ext cx="1409488" cy="6321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CF055BA-9FA6-45B0-B5DE-84A79342E743}"/>
              </a:ext>
            </a:extLst>
          </p:cNvPr>
          <p:cNvSpPr txBox="1"/>
          <p:nvPr/>
        </p:nvSpPr>
        <p:spPr>
          <a:xfrm>
            <a:off x="7242518" y="2456120"/>
            <a:ext cx="1737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2400" b="1" dirty="0"/>
              <a:t>CPI </a:t>
            </a:r>
            <a:r>
              <a:rPr lang="it-IT" sz="2400" b="1" dirty="0" err="1"/>
              <a:t>refocusing</a:t>
            </a:r>
            <a:endParaRPr lang="it-IT" sz="2400" b="1" i="1" baseline="-25000" dirty="0"/>
          </a:p>
        </p:txBody>
      </p:sp>
      <p:sp>
        <p:nvSpPr>
          <p:cNvPr id="11" name="Parentesi graffa aperta 10">
            <a:extLst>
              <a:ext uri="{FF2B5EF4-FFF2-40B4-BE49-F238E27FC236}">
                <a16:creationId xmlns:a16="http://schemas.microsoft.com/office/drawing/2014/main" id="{3771A852-D0BF-4865-A71F-319033E75252}"/>
              </a:ext>
            </a:extLst>
          </p:cNvPr>
          <p:cNvSpPr/>
          <p:nvPr/>
        </p:nvSpPr>
        <p:spPr>
          <a:xfrm rot="5400000">
            <a:off x="7935293" y="2983706"/>
            <a:ext cx="351692" cy="1161385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15FBD3EF-D89C-40C4-BD06-1C39E150BF54}"/>
              </a:ext>
            </a:extLst>
          </p:cNvPr>
          <p:cNvCxnSpPr/>
          <p:nvPr/>
        </p:nvCxnSpPr>
        <p:spPr>
          <a:xfrm>
            <a:off x="3784209" y="3287117"/>
            <a:ext cx="0" cy="4355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51E04281-2E55-4B6A-A229-FCA48906EF27}"/>
              </a:ext>
            </a:extLst>
          </p:cNvPr>
          <p:cNvCxnSpPr>
            <a:cxnSpLocks/>
          </p:cNvCxnSpPr>
          <p:nvPr/>
        </p:nvCxnSpPr>
        <p:spPr>
          <a:xfrm>
            <a:off x="5666936" y="3263990"/>
            <a:ext cx="944879" cy="4587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898FEEAB-15E7-410C-9829-D0DF91883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83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745"/>
    </mc:Choice>
    <mc:Fallback>
      <p:transition spd="slow" advTm="109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F9201A3-6E73-4C40-B8DC-E099753A1AF3}"/>
              </a:ext>
            </a:extLst>
          </p:cNvPr>
          <p:cNvSpPr txBox="1"/>
          <p:nvPr/>
        </p:nvSpPr>
        <p:spPr>
          <a:xfrm>
            <a:off x="164236" y="186431"/>
            <a:ext cx="8815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CPI </a:t>
            </a:r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between</a:t>
            </a: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arbitrary</a:t>
            </a: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planes</a:t>
            </a:r>
            <a:endParaRPr lang="it-IT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80D7036-40B0-426B-AA10-B5F7908ED4A9}"/>
              </a:ext>
            </a:extLst>
          </p:cNvPr>
          <p:cNvSpPr txBox="1"/>
          <p:nvPr/>
        </p:nvSpPr>
        <p:spPr>
          <a:xfrm>
            <a:off x="3446585" y="6217918"/>
            <a:ext cx="5533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Francesco Di Lena, PhD </a:t>
            </a:r>
            <a:r>
              <a:rPr lang="it-IT" dirty="0" err="1"/>
              <a:t>thesis</a:t>
            </a:r>
            <a:r>
              <a:rPr lang="it-IT" dirty="0"/>
              <a:t> (2019)</a:t>
            </a:r>
          </a:p>
          <a:p>
            <a:r>
              <a:rPr lang="it-IT" dirty="0"/>
              <a:t>E. De </a:t>
            </a:r>
            <a:r>
              <a:rPr lang="it-IT" dirty="0" err="1"/>
              <a:t>Scisciolo</a:t>
            </a:r>
            <a:r>
              <a:rPr lang="it-IT" dirty="0"/>
              <a:t> </a:t>
            </a:r>
            <a:r>
              <a:rPr lang="it-IT" i="1" dirty="0"/>
              <a:t>et al</a:t>
            </a:r>
            <a:r>
              <a:rPr lang="it-IT" dirty="0"/>
              <a:t>. Int. J. Quantum </a:t>
            </a:r>
            <a:r>
              <a:rPr lang="it-IT" dirty="0" err="1"/>
              <a:t>Inf</a:t>
            </a:r>
            <a:r>
              <a:rPr lang="it-IT" dirty="0"/>
              <a:t>. (2020)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06BEEC3-9688-4A9D-9BEC-96340AB5D869}"/>
              </a:ext>
            </a:extLst>
          </p:cNvPr>
          <p:cNvSpPr txBox="1"/>
          <p:nvPr/>
        </p:nvSpPr>
        <p:spPr>
          <a:xfrm>
            <a:off x="3446585" y="915434"/>
            <a:ext cx="553317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2400" b="1" dirty="0" err="1">
                <a:solidFill>
                  <a:srgbClr val="0070C0"/>
                </a:solidFill>
              </a:rPr>
              <a:t>Entangled</a:t>
            </a:r>
            <a:r>
              <a:rPr lang="it-IT" sz="2400" b="1" dirty="0">
                <a:solidFill>
                  <a:srgbClr val="0070C0"/>
                </a:solidFill>
              </a:rPr>
              <a:t> </a:t>
            </a:r>
            <a:r>
              <a:rPr lang="it-IT" sz="2400" b="1" dirty="0" err="1">
                <a:solidFill>
                  <a:srgbClr val="0070C0"/>
                </a:solidFill>
              </a:rPr>
              <a:t>photon</a:t>
            </a:r>
            <a:r>
              <a:rPr lang="it-IT" sz="2400" dirty="0"/>
              <a:t> </a:t>
            </a:r>
            <a:r>
              <a:rPr lang="it-IT" sz="2400" dirty="0" err="1"/>
              <a:t>illumination</a:t>
            </a:r>
            <a:endParaRPr lang="it-IT" sz="2400" dirty="0"/>
          </a:p>
          <a:p>
            <a:pPr>
              <a:spcAft>
                <a:spcPts val="600"/>
              </a:spcAft>
            </a:pPr>
            <a:endParaRPr lang="it-IT" sz="2400" dirty="0"/>
          </a:p>
          <a:p>
            <a:pPr>
              <a:spcAft>
                <a:spcPts val="600"/>
              </a:spcAft>
            </a:pPr>
            <a:r>
              <a:rPr lang="it-IT" sz="2400" dirty="0"/>
              <a:t>Work in progress on: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b="1" dirty="0"/>
              <a:t>Theory: </a:t>
            </a:r>
            <a:r>
              <a:rPr lang="it-IT" sz="2400" dirty="0"/>
              <a:t>SNR, </a:t>
            </a:r>
            <a:r>
              <a:rPr lang="it-IT" sz="2400" dirty="0" err="1"/>
              <a:t>investigation</a:t>
            </a:r>
            <a:r>
              <a:rPr lang="it-IT" sz="2400" dirty="0"/>
              <a:t> of </a:t>
            </a:r>
            <a:r>
              <a:rPr lang="it-IT" sz="2400" dirty="0" err="1"/>
              <a:t>different</a:t>
            </a:r>
            <a:r>
              <a:rPr lang="it-IT" sz="2400" dirty="0"/>
              <a:t> </a:t>
            </a:r>
            <a:r>
              <a:rPr lang="it-IT" sz="2400" dirty="0" err="1"/>
              <a:t>correlation</a:t>
            </a:r>
            <a:r>
              <a:rPr lang="it-IT" sz="2400" dirty="0"/>
              <a:t> </a:t>
            </a:r>
            <a:r>
              <a:rPr lang="it-IT" sz="2400" dirty="0" err="1"/>
              <a:t>protocols</a:t>
            </a:r>
            <a:r>
              <a:rPr lang="it-IT" sz="2400" dirty="0"/>
              <a:t> (e.g. </a:t>
            </a:r>
            <a:r>
              <a:rPr lang="it-IT" sz="2400" dirty="0" err="1"/>
              <a:t>differential</a:t>
            </a:r>
            <a:r>
              <a:rPr lang="it-IT" sz="2400" dirty="0"/>
              <a:t> </a:t>
            </a:r>
            <a:r>
              <a:rPr lang="it-IT" sz="2400" dirty="0" err="1"/>
              <a:t>correlation</a:t>
            </a:r>
            <a:r>
              <a:rPr lang="it-IT" sz="2400" dirty="0"/>
              <a:t> imaging)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b="1" dirty="0"/>
              <a:t>Experiment:</a:t>
            </a:r>
            <a:r>
              <a:rPr lang="it-IT" sz="2400" dirty="0"/>
              <a:t> </a:t>
            </a:r>
            <a:r>
              <a:rPr lang="it-IT" sz="2400" dirty="0" err="1"/>
              <a:t>noise</a:t>
            </a:r>
            <a:r>
              <a:rPr lang="it-IT" sz="2400" dirty="0"/>
              <a:t> </a:t>
            </a:r>
            <a:r>
              <a:rPr lang="it-IT" sz="2400" dirty="0" err="1"/>
              <a:t>reduction</a:t>
            </a:r>
            <a:r>
              <a:rPr lang="it-IT" sz="2400" dirty="0"/>
              <a:t> </a:t>
            </a:r>
            <a:r>
              <a:rPr lang="it-IT" sz="2400" dirty="0" err="1"/>
              <a:t>factor</a:t>
            </a:r>
            <a:r>
              <a:rPr lang="it-IT" sz="2400" dirty="0"/>
              <a:t> (</a:t>
            </a:r>
            <a:r>
              <a:rPr lang="it-IT" sz="2400" dirty="0" err="1"/>
              <a:t>found</a:t>
            </a:r>
            <a:r>
              <a:rPr lang="it-IT" sz="2400" dirty="0"/>
              <a:t> &lt;1), </a:t>
            </a:r>
            <a:r>
              <a:rPr lang="it-IT" sz="2400" dirty="0" err="1"/>
              <a:t>refocusing</a:t>
            </a:r>
            <a:endParaRPr lang="it-IT" sz="24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sz="2400" dirty="0"/>
          </a:p>
          <a:p>
            <a:r>
              <a:rPr lang="it-IT" sz="2400" dirty="0"/>
              <a:t>Collaboration with </a:t>
            </a:r>
          </a:p>
          <a:p>
            <a:r>
              <a:rPr lang="it-IT" sz="2400" dirty="0"/>
              <a:t>A. Avella and I. </a:t>
            </a:r>
            <a:r>
              <a:rPr lang="it-IT" sz="2400" dirty="0" err="1"/>
              <a:t>Ruo-Berchera</a:t>
            </a:r>
            <a:r>
              <a:rPr lang="it-IT" sz="2400" dirty="0"/>
              <a:t> (INRIM)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B392584-9089-4957-B63F-F245F10DD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7" y="1009761"/>
            <a:ext cx="3024806" cy="577478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F2E7C8A-4B1D-4A4C-875D-00F0550A6C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52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666"/>
    </mc:Choice>
    <mc:Fallback>
      <p:transition spd="slow" advTm="70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D808A8-E47F-445C-95C2-52D17C7AC350}"/>
              </a:ext>
            </a:extLst>
          </p:cNvPr>
          <p:cNvSpPr txBox="1"/>
          <p:nvPr/>
        </p:nvSpPr>
        <p:spPr>
          <a:xfrm>
            <a:off x="164236" y="186431"/>
            <a:ext cx="8815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Other</a:t>
            </a: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perspectives</a:t>
            </a:r>
            <a:endParaRPr lang="it-IT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4DA48E4-C8B4-40CA-8F66-48FEFAB1F2A7}"/>
              </a:ext>
            </a:extLst>
          </p:cNvPr>
          <p:cNvSpPr txBox="1"/>
          <p:nvPr/>
        </p:nvSpPr>
        <p:spPr>
          <a:xfrm>
            <a:off x="164235" y="1125415"/>
            <a:ext cx="881552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400" b="1" dirty="0">
                <a:solidFill>
                  <a:srgbClr val="FF0000"/>
                </a:solidFill>
              </a:rPr>
              <a:t>Scientific-</a:t>
            </a:r>
            <a:r>
              <a:rPr lang="it-IT" sz="2400" b="1" dirty="0" err="1">
                <a:solidFill>
                  <a:srgbClr val="FF0000"/>
                </a:solidFill>
              </a:rPr>
              <a:t>technological</a:t>
            </a:r>
            <a:r>
              <a:rPr lang="it-IT" sz="2400" b="1" dirty="0">
                <a:solidFill>
                  <a:srgbClr val="FF0000"/>
                </a:solidFill>
              </a:rPr>
              <a:t> challenges </a:t>
            </a:r>
            <a:r>
              <a:rPr lang="it-IT" sz="2400" b="1" dirty="0" err="1">
                <a:solidFill>
                  <a:srgbClr val="FF0000"/>
                </a:solidFill>
              </a:rPr>
              <a:t>toward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real</a:t>
            </a:r>
            <a:r>
              <a:rPr lang="it-IT" sz="2400" b="1" dirty="0">
                <a:solidFill>
                  <a:srgbClr val="FF0000"/>
                </a:solidFill>
              </a:rPr>
              <a:t>-world </a:t>
            </a:r>
            <a:r>
              <a:rPr lang="it-IT" sz="2400" b="1" dirty="0" err="1">
                <a:solidFill>
                  <a:srgbClr val="FF0000"/>
                </a:solidFill>
              </a:rPr>
              <a:t>applications</a:t>
            </a:r>
            <a:r>
              <a:rPr lang="it-IT" sz="2400" b="1" dirty="0"/>
              <a:t>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 err="1"/>
              <a:t>Improvement</a:t>
            </a:r>
            <a:r>
              <a:rPr lang="it-IT" sz="2400" dirty="0"/>
              <a:t> of SNR by </a:t>
            </a:r>
            <a:r>
              <a:rPr lang="it-IT" sz="2400" dirty="0" err="1"/>
              <a:t>optimizing</a:t>
            </a:r>
            <a:r>
              <a:rPr lang="it-IT" sz="2400" dirty="0"/>
              <a:t> setups, sources and </a:t>
            </a:r>
            <a:r>
              <a:rPr lang="it-IT" sz="2400" dirty="0" err="1"/>
              <a:t>correlation</a:t>
            </a:r>
            <a:r>
              <a:rPr lang="it-IT" sz="2400" dirty="0"/>
              <a:t> </a:t>
            </a:r>
            <a:r>
              <a:rPr lang="it-IT" sz="2400" dirty="0" err="1"/>
              <a:t>measurement</a:t>
            </a:r>
            <a:r>
              <a:rPr lang="it-IT" sz="2400" dirty="0"/>
              <a:t> </a:t>
            </a:r>
            <a:r>
              <a:rPr lang="it-IT" sz="2400" dirty="0" err="1"/>
              <a:t>protocols</a:t>
            </a:r>
            <a:endParaRPr lang="it-IT" sz="24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 err="1"/>
              <a:t>Reduction</a:t>
            </a:r>
            <a:r>
              <a:rPr lang="it-IT" sz="2400" dirty="0"/>
              <a:t> of </a:t>
            </a:r>
            <a:r>
              <a:rPr lang="it-IT" sz="2400" dirty="0" err="1"/>
              <a:t>detection</a:t>
            </a:r>
            <a:r>
              <a:rPr lang="it-IT" sz="2400" dirty="0"/>
              <a:t> times (SPAD arrays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ultrafast</a:t>
            </a:r>
            <a:r>
              <a:rPr lang="it-IT" sz="2400" dirty="0"/>
              <a:t> detectors, use of compressive sensing techniques, …)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 err="1"/>
              <a:t>Superresolution</a:t>
            </a:r>
            <a:endParaRPr lang="it-IT" sz="2400" dirty="0"/>
          </a:p>
          <a:p>
            <a:pPr>
              <a:spcAft>
                <a:spcPts val="1200"/>
              </a:spcAft>
            </a:pPr>
            <a:endParaRPr lang="it-IT" sz="2400" b="1" dirty="0"/>
          </a:p>
          <a:p>
            <a:pPr>
              <a:spcAft>
                <a:spcPts val="1200"/>
              </a:spcAft>
            </a:pPr>
            <a:r>
              <a:rPr lang="it-IT" sz="2400" b="1" dirty="0">
                <a:solidFill>
                  <a:srgbClr val="0070C0"/>
                </a:solidFill>
              </a:rPr>
              <a:t>Application </a:t>
            </a:r>
            <a:r>
              <a:rPr lang="it-IT" sz="2400" b="1" dirty="0" err="1">
                <a:solidFill>
                  <a:srgbClr val="0070C0"/>
                </a:solidFill>
              </a:rPr>
              <a:t>testbeds</a:t>
            </a:r>
            <a:r>
              <a:rPr lang="it-IT" sz="2400" b="1" dirty="0"/>
              <a:t>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 err="1"/>
              <a:t>Biomedical</a:t>
            </a:r>
            <a:r>
              <a:rPr lang="it-IT" sz="2400" dirty="0"/>
              <a:t> samples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/>
              <a:t>Imaging from/of </a:t>
            </a:r>
            <a:r>
              <a:rPr lang="it-IT" sz="2400" dirty="0" err="1"/>
              <a:t>space</a:t>
            </a:r>
            <a:endParaRPr lang="it-IT" sz="24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/>
              <a:t>…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CA9EC7A-1506-4169-A9AA-AE2957CD9AB0}"/>
              </a:ext>
            </a:extLst>
          </p:cNvPr>
          <p:cNvSpPr txBox="1"/>
          <p:nvPr/>
        </p:nvSpPr>
        <p:spPr>
          <a:xfrm>
            <a:off x="4572000" y="3843526"/>
            <a:ext cx="4220308" cy="2954655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2200" b="1" dirty="0"/>
              <a:t>SUPPORT:</a:t>
            </a:r>
          </a:p>
          <a:p>
            <a:pPr>
              <a:spcAft>
                <a:spcPts val="600"/>
              </a:spcAft>
            </a:pPr>
            <a:r>
              <a:rPr lang="it-IT" sz="2200" b="1" dirty="0">
                <a:solidFill>
                  <a:srgbClr val="FF0000"/>
                </a:solidFill>
              </a:rPr>
              <a:t>PICS</a:t>
            </a:r>
            <a:r>
              <a:rPr lang="it-IT" sz="2200" dirty="0">
                <a:solidFill>
                  <a:srgbClr val="FF0000"/>
                </a:solidFill>
              </a:rPr>
              <a:t> – </a:t>
            </a:r>
            <a:r>
              <a:rPr lang="it-IT" sz="2200" dirty="0" err="1">
                <a:solidFill>
                  <a:srgbClr val="FF0000"/>
                </a:solidFill>
              </a:rPr>
              <a:t>Plenoptic</a:t>
            </a:r>
            <a:r>
              <a:rPr lang="it-IT" sz="2200" dirty="0">
                <a:solidFill>
                  <a:srgbClr val="FF0000"/>
                </a:solidFill>
              </a:rPr>
              <a:t> Imaging with </a:t>
            </a:r>
            <a:r>
              <a:rPr lang="it-IT" sz="2200" dirty="0" err="1">
                <a:solidFill>
                  <a:srgbClr val="FF0000"/>
                </a:solidFill>
              </a:rPr>
              <a:t>Correlations</a:t>
            </a:r>
            <a:r>
              <a:rPr lang="it-IT" sz="2200" dirty="0"/>
              <a:t>: </a:t>
            </a:r>
            <a:r>
              <a:rPr lang="it-IT" sz="2200" dirty="0" err="1"/>
              <a:t>young</a:t>
            </a:r>
            <a:r>
              <a:rPr lang="it-IT" sz="2200" dirty="0"/>
              <a:t> </a:t>
            </a:r>
            <a:r>
              <a:rPr lang="it-IT" sz="2200" dirty="0" err="1"/>
              <a:t>researcher</a:t>
            </a:r>
            <a:r>
              <a:rPr lang="it-IT" sz="2200" dirty="0"/>
              <a:t> </a:t>
            </a:r>
            <a:r>
              <a:rPr lang="it-IT" sz="2200" dirty="0" err="1"/>
              <a:t>grant</a:t>
            </a:r>
            <a:r>
              <a:rPr lang="it-IT" sz="2200" dirty="0"/>
              <a:t> of INFN (2017-2019)</a:t>
            </a:r>
          </a:p>
          <a:p>
            <a:pPr>
              <a:spcAft>
                <a:spcPts val="600"/>
              </a:spcAft>
            </a:pPr>
            <a:r>
              <a:rPr lang="it-IT" sz="2200" b="1" dirty="0">
                <a:solidFill>
                  <a:srgbClr val="FF0000"/>
                </a:solidFill>
              </a:rPr>
              <a:t>CLOSE</a:t>
            </a:r>
            <a:r>
              <a:rPr lang="it-IT" sz="2200" dirty="0"/>
              <a:t> </a:t>
            </a:r>
            <a:r>
              <a:rPr lang="it-IT" sz="2200" dirty="0">
                <a:solidFill>
                  <a:srgbClr val="FF0000"/>
                </a:solidFill>
              </a:rPr>
              <a:t>– Close to Earth</a:t>
            </a:r>
            <a:r>
              <a:rPr lang="it-IT" sz="2200" dirty="0"/>
              <a:t>: PON ARS project of the </a:t>
            </a:r>
            <a:r>
              <a:rPr lang="it-IT" sz="2200" dirty="0" err="1"/>
              <a:t>Italian</a:t>
            </a:r>
            <a:r>
              <a:rPr lang="it-IT" sz="2200" dirty="0"/>
              <a:t> </a:t>
            </a:r>
            <a:r>
              <a:rPr lang="it-IT" sz="2200" dirty="0" err="1"/>
              <a:t>Ministry</a:t>
            </a:r>
            <a:r>
              <a:rPr lang="it-IT" sz="2200" dirty="0"/>
              <a:t> of </a:t>
            </a:r>
            <a:r>
              <a:rPr lang="it-IT" sz="2200" dirty="0" err="1"/>
              <a:t>Education</a:t>
            </a:r>
            <a:r>
              <a:rPr lang="it-IT" sz="2200" dirty="0"/>
              <a:t>, University and </a:t>
            </a:r>
            <a:r>
              <a:rPr lang="it-IT" sz="2200" dirty="0" err="1"/>
              <a:t>Research</a:t>
            </a:r>
            <a:r>
              <a:rPr lang="it-IT" sz="2200" dirty="0"/>
              <a:t> (2019-)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D5C318F-7637-4714-93BF-4F133181F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393"/>
    </mc:Choice>
    <mc:Fallback>
      <p:transition spd="slow" advTm="103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DFAF37-885C-427F-A2D5-57354AAA18FE}"/>
              </a:ext>
            </a:extLst>
          </p:cNvPr>
          <p:cNvSpPr txBox="1"/>
          <p:nvPr/>
        </p:nvSpPr>
        <p:spPr>
          <a:xfrm>
            <a:off x="164236" y="186431"/>
            <a:ext cx="8815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QuOT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Lab+Theory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group @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UniBA</a:t>
            </a:r>
            <a:endParaRPr lang="it-IT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2A44CF7-C795-4800-A0C5-9F67269AFAE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409761" y="1369402"/>
            <a:ext cx="1195294" cy="844990"/>
          </a:xfrm>
          <a:prstGeom prst="rect">
            <a:avLst/>
          </a:prstGeom>
          <a:ln w="28575" cmpd="sng">
            <a:solidFill>
              <a:schemeClr val="accent1">
                <a:lumMod val="75000"/>
              </a:schemeClr>
            </a:solidFill>
          </a:ln>
        </p:spPr>
      </p:pic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F30A0A67-CBFB-455A-BD58-084EB60B8EF9}"/>
              </a:ext>
            </a:extLst>
          </p:cNvPr>
          <p:cNvSpPr txBox="1">
            <a:spLocks/>
          </p:cNvSpPr>
          <p:nvPr/>
        </p:nvSpPr>
        <p:spPr>
          <a:xfrm>
            <a:off x="44827" y="1006583"/>
            <a:ext cx="8703578" cy="525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000" dirty="0"/>
              <a:t>Students :</a:t>
            </a:r>
            <a:endParaRPr lang="it-IT" sz="2000" dirty="0">
              <a:solidFill>
                <a:schemeClr val="bg1">
                  <a:lumMod val="75000"/>
                </a:schemeClr>
              </a:solidFill>
            </a:endParaRPr>
          </a:p>
          <a:p>
            <a:pPr lvl="1" algn="l">
              <a:spcBef>
                <a:spcPts val="0"/>
              </a:spcBef>
            </a:pPr>
            <a:r>
              <a:rPr lang="it-IT" dirty="0"/>
              <a:t>Davide Giannella, Alessandro Lupo</a:t>
            </a:r>
            <a:endParaRPr lang="it-IT" b="1" dirty="0">
              <a:solidFill>
                <a:srgbClr val="FF8000"/>
              </a:solidFill>
            </a:endParaRPr>
          </a:p>
          <a:p>
            <a:pPr lvl="1" algn="l">
              <a:spcBef>
                <a:spcPts val="0"/>
              </a:spcBef>
            </a:pPr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Emiliana De </a:t>
            </a:r>
            <a:r>
              <a:rPr lang="it-IT" dirty="0" err="1">
                <a:solidFill>
                  <a:schemeClr val="bg1">
                    <a:lumMod val="65000"/>
                  </a:schemeClr>
                </a:solidFill>
              </a:rPr>
              <a:t>Scisciolo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, Francesco Di Lena, Aldo Mazzilli</a:t>
            </a:r>
          </a:p>
          <a:p>
            <a:pPr lvl="1" algn="l">
              <a:spcBef>
                <a:spcPts val="0"/>
              </a:spcBef>
            </a:pPr>
            <a:r>
              <a:rPr lang="it-IT" dirty="0"/>
              <a:t>Giovanni Scala</a:t>
            </a:r>
          </a:p>
          <a:p>
            <a:pPr algn="l"/>
            <a:r>
              <a:rPr lang="it-IT" sz="2000" dirty="0" err="1"/>
              <a:t>Researchers</a:t>
            </a:r>
            <a:r>
              <a:rPr lang="it-IT" sz="2000" dirty="0"/>
              <a:t>:</a:t>
            </a:r>
          </a:p>
          <a:p>
            <a:pPr lvl="1" algn="l">
              <a:spcBef>
                <a:spcPts val="0"/>
              </a:spcBef>
            </a:pPr>
            <a:r>
              <a:rPr lang="it-IT" dirty="0"/>
              <a:t>Alessio Scagliola</a:t>
            </a:r>
          </a:p>
          <a:p>
            <a:pPr lvl="1" algn="l">
              <a:spcBef>
                <a:spcPts val="0"/>
              </a:spcBef>
            </a:pPr>
            <a:r>
              <a:rPr lang="it-IT" dirty="0" err="1"/>
              <a:t>Gianlorenzo</a:t>
            </a:r>
            <a:r>
              <a:rPr lang="it-IT" dirty="0"/>
              <a:t> Massaro</a:t>
            </a:r>
          </a:p>
          <a:p>
            <a:pPr lvl="1" algn="l">
              <a:spcBef>
                <a:spcPts val="0"/>
              </a:spcBef>
            </a:pPr>
            <a:r>
              <a:rPr lang="it-IT" dirty="0"/>
              <a:t>Francesco V. Pepe</a:t>
            </a:r>
          </a:p>
          <a:p>
            <a:pPr lvl="1" algn="l">
              <a:spcBef>
                <a:spcPts val="0"/>
              </a:spcBef>
            </a:pPr>
            <a:r>
              <a:rPr lang="it-IT" b="1" dirty="0"/>
              <a:t>Milena D'Angelo</a:t>
            </a:r>
          </a:p>
          <a:p>
            <a:pPr lvl="1" algn="l">
              <a:spcBef>
                <a:spcPts val="0"/>
              </a:spcBef>
            </a:pPr>
            <a:r>
              <a:rPr lang="it-IT" dirty="0"/>
              <a:t>Augusto </a:t>
            </a:r>
            <a:r>
              <a:rPr lang="it-IT" dirty="0" err="1"/>
              <a:t>Garuccio</a:t>
            </a:r>
            <a:endParaRPr lang="it-IT" dirty="0"/>
          </a:p>
          <a:p>
            <a:pPr algn="l">
              <a:spcAft>
                <a:spcPts val="600"/>
              </a:spcAft>
            </a:pPr>
            <a:r>
              <a:rPr lang="it-IT" sz="2000" dirty="0" err="1"/>
              <a:t>Collaborations</a:t>
            </a:r>
            <a:r>
              <a:rPr lang="it-IT" sz="2000" dirty="0"/>
              <a:t>:</a:t>
            </a:r>
          </a:p>
          <a:p>
            <a:pPr algn="l">
              <a:spcBef>
                <a:spcPts val="0"/>
              </a:spcBef>
            </a:pPr>
            <a:r>
              <a:rPr lang="it-IT" sz="2000" dirty="0" err="1"/>
              <a:t>Univ</a:t>
            </a:r>
            <a:r>
              <a:rPr lang="it-IT" sz="2000" dirty="0"/>
              <a:t>. Maryland (USA)</a:t>
            </a:r>
          </a:p>
          <a:p>
            <a:pPr algn="l">
              <a:spcBef>
                <a:spcPts val="0"/>
              </a:spcBef>
            </a:pPr>
            <a:r>
              <a:rPr lang="it-IT" sz="2000" dirty="0"/>
              <a:t>INRIM Torino (IT)</a:t>
            </a:r>
          </a:p>
          <a:p>
            <a:pPr algn="l">
              <a:spcBef>
                <a:spcPts val="0"/>
              </a:spcBef>
            </a:pPr>
            <a:r>
              <a:rPr lang="it-IT" sz="2000" dirty="0"/>
              <a:t>EPFL (CH)</a:t>
            </a:r>
          </a:p>
          <a:p>
            <a:pPr algn="l">
              <a:spcBef>
                <a:spcPts val="0"/>
              </a:spcBef>
            </a:pPr>
            <a:r>
              <a:rPr lang="it-IT" sz="2000" dirty="0" err="1"/>
              <a:t>Planetek</a:t>
            </a:r>
            <a:r>
              <a:rPr lang="it-IT" sz="2000" dirty="0"/>
              <a:t> (IT/GR)</a:t>
            </a:r>
          </a:p>
          <a:p>
            <a:pPr algn="l">
              <a:spcBef>
                <a:spcPts val="0"/>
              </a:spcBef>
            </a:pPr>
            <a:r>
              <a:rPr lang="it-IT" sz="2000" dirty="0" err="1"/>
              <a:t>Univ</a:t>
            </a:r>
            <a:r>
              <a:rPr lang="it-IT" sz="2000" dirty="0"/>
              <a:t>. Olomouc (CZ)</a:t>
            </a:r>
          </a:p>
          <a:p>
            <a:pPr algn="l">
              <a:spcBef>
                <a:spcPts val="0"/>
              </a:spcBef>
            </a:pPr>
            <a:endParaRPr lang="it-IT" sz="2000" dirty="0"/>
          </a:p>
          <a:p>
            <a:pPr algn="l">
              <a:spcBef>
                <a:spcPts val="0"/>
              </a:spcBef>
            </a:pPr>
            <a:r>
              <a:rPr lang="it-IT" sz="2000" b="1" dirty="0" err="1"/>
              <a:t>Contact</a:t>
            </a:r>
            <a:r>
              <a:rPr lang="it-IT" sz="2000" b="1" dirty="0"/>
              <a:t>:</a:t>
            </a:r>
          </a:p>
          <a:p>
            <a:pPr algn="l">
              <a:spcBef>
                <a:spcPts val="0"/>
              </a:spcBef>
            </a:pPr>
            <a:r>
              <a:rPr lang="it-IT" sz="2000" i="1" dirty="0"/>
              <a:t>milena.dangelo@uniba.it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C846B7-C736-4A3F-8B06-43ADE40D087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055" y="5962243"/>
            <a:ext cx="1494118" cy="69725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379ECAF-2EFE-4777-9AB6-7766ADFAB4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4749" y="2357212"/>
            <a:ext cx="6048837" cy="3443302"/>
          </a:xfrm>
          <a:prstGeom prst="rect">
            <a:avLst/>
          </a:prstGeom>
        </p:spPr>
      </p:pic>
      <p:pic>
        <p:nvPicPr>
          <p:cNvPr id="12" name="Immagine 11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390ABDCC-9A84-4652-AECA-DEE39848F12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600" y="5932941"/>
            <a:ext cx="2749881" cy="755857"/>
          </a:xfrm>
          <a:prstGeom prst="rect">
            <a:avLst/>
          </a:prstGeom>
        </p:spPr>
      </p:pic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E33953FA-CE94-43F2-94FA-4C83D488F8BE}"/>
              </a:ext>
            </a:extLst>
          </p:cNvPr>
          <p:cNvSpPr txBox="1">
            <a:spLocks/>
          </p:cNvSpPr>
          <p:nvPr/>
        </p:nvSpPr>
        <p:spPr>
          <a:xfrm>
            <a:off x="5934481" y="5949060"/>
            <a:ext cx="1516978" cy="361809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800" b="1" dirty="0">
                <a:solidFill>
                  <a:srgbClr val="FF0000"/>
                </a:solidFill>
              </a:rPr>
              <a:t>Qu3D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9EAF6723-9D97-4764-AFF9-EE4BBC1EBA2B}"/>
              </a:ext>
            </a:extLst>
          </p:cNvPr>
          <p:cNvSpPr/>
          <p:nvPr/>
        </p:nvSpPr>
        <p:spPr>
          <a:xfrm>
            <a:off x="3043014" y="5869307"/>
            <a:ext cx="4503578" cy="84094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242925EA-0EE4-4619-8CC7-F332A986E0E8}"/>
              </a:ext>
            </a:extLst>
          </p:cNvPr>
          <p:cNvSpPr txBox="1">
            <a:spLocks/>
          </p:cNvSpPr>
          <p:nvPr/>
        </p:nvSpPr>
        <p:spPr>
          <a:xfrm>
            <a:off x="7644201" y="1256900"/>
            <a:ext cx="1516978" cy="361809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800" b="1" dirty="0">
                <a:solidFill>
                  <a:srgbClr val="0070C0"/>
                </a:solidFill>
              </a:rPr>
              <a:t>PICS</a:t>
            </a:r>
          </a:p>
          <a:p>
            <a:pPr marL="0" indent="0" algn="ctr">
              <a:buNone/>
            </a:pPr>
            <a:r>
              <a:rPr lang="it-IT" sz="2800" b="1" dirty="0">
                <a:solidFill>
                  <a:srgbClr val="0070C0"/>
                </a:solidFill>
              </a:rPr>
              <a:t>PICS4ME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C06F6908-8C21-40D8-A3F1-18A0B0FD98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67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54"/>
    </mc:Choice>
    <mc:Fallback>
      <p:transition spd="slow" advTm="62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BF69030-2A58-4009-B469-3B741EC4509C}"/>
              </a:ext>
            </a:extLst>
          </p:cNvPr>
          <p:cNvSpPr txBox="1"/>
          <p:nvPr/>
        </p:nvSpPr>
        <p:spPr>
          <a:xfrm>
            <a:off x="164236" y="186431"/>
            <a:ext cx="8815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Plenoptic</a:t>
            </a: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 imaging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CF5792B-045F-4A84-8D8A-F85442D1D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589" y="1784038"/>
            <a:ext cx="6230822" cy="3125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4AAF6181-B2B3-4EEC-8307-A5E01F46CEC9}"/>
                  </a:ext>
                </a:extLst>
              </p:cNvPr>
              <p:cNvSpPr txBox="1"/>
              <p:nvPr/>
            </p:nvSpPr>
            <p:spPr>
              <a:xfrm>
                <a:off x="3003453" y="4341919"/>
                <a:ext cx="26282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4AAF6181-B2B3-4EEC-8307-A5E01F46C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453" y="4341919"/>
                <a:ext cx="262828" cy="276999"/>
              </a:xfrm>
              <a:prstGeom prst="rect">
                <a:avLst/>
              </a:prstGeom>
              <a:blipFill>
                <a:blip r:embed="rId5"/>
                <a:stretch>
                  <a:fillRect l="-13953" b="-108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913F7E21-CDE4-4F03-A086-639E47EB082E}"/>
                  </a:ext>
                </a:extLst>
              </p:cNvPr>
              <p:cNvSpPr txBox="1"/>
              <p:nvPr/>
            </p:nvSpPr>
            <p:spPr>
              <a:xfrm>
                <a:off x="4960677" y="4107124"/>
                <a:ext cx="69089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913F7E21-CDE4-4F03-A086-639E47EB0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677" y="4107124"/>
                <a:ext cx="690895" cy="276999"/>
              </a:xfrm>
              <a:prstGeom prst="rect">
                <a:avLst/>
              </a:prstGeom>
              <a:blipFill>
                <a:blip r:embed="rId6"/>
                <a:stretch>
                  <a:fillRect l="-8850" r="-3540" b="-177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B976126-F6F3-4666-A641-D208F8FF0990}"/>
                  </a:ext>
                </a:extLst>
              </p:cNvPr>
              <p:cNvSpPr txBox="1"/>
              <p:nvPr/>
            </p:nvSpPr>
            <p:spPr>
              <a:xfrm>
                <a:off x="6583140" y="4264397"/>
                <a:ext cx="2392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B976126-F6F3-4666-A641-D208F8FF0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140" y="4264397"/>
                <a:ext cx="239233" cy="276999"/>
              </a:xfrm>
              <a:prstGeom prst="rect">
                <a:avLst/>
              </a:prstGeom>
              <a:blipFill>
                <a:blip r:embed="rId7"/>
                <a:stretch>
                  <a:fillRect l="-25641" r="-7692" b="-177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070744E2-EA0F-44FC-8B85-6BE2B94DF3C7}"/>
              </a:ext>
            </a:extLst>
          </p:cNvPr>
          <p:cNvSpPr txBox="1"/>
          <p:nvPr/>
        </p:nvSpPr>
        <p:spPr>
          <a:xfrm>
            <a:off x="4742316" y="1997187"/>
            <a:ext cx="1127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err="1">
                <a:solidFill>
                  <a:srgbClr val="0070C0"/>
                </a:solidFill>
              </a:rPr>
              <a:t>Microlens</a:t>
            </a:r>
            <a:endParaRPr lang="it-IT" b="1" dirty="0">
              <a:solidFill>
                <a:srgbClr val="0070C0"/>
              </a:solidFill>
            </a:endParaRPr>
          </a:p>
          <a:p>
            <a:pPr algn="ctr"/>
            <a:r>
              <a:rPr lang="it-IT" b="1" dirty="0">
                <a:solidFill>
                  <a:srgbClr val="0070C0"/>
                </a:solidFill>
              </a:rPr>
              <a:t>array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9E7B1BD-6F4F-460C-9E37-7FB831F835CE}"/>
              </a:ext>
            </a:extLst>
          </p:cNvPr>
          <p:cNvSpPr txBox="1"/>
          <p:nvPr/>
        </p:nvSpPr>
        <p:spPr>
          <a:xfrm>
            <a:off x="215760" y="905948"/>
            <a:ext cx="87124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err="1"/>
              <a:t>Combined</a:t>
            </a:r>
            <a:r>
              <a:rPr lang="it-IT" sz="2200" dirty="0"/>
              <a:t> imaging of the </a:t>
            </a:r>
            <a:r>
              <a:rPr lang="it-IT" sz="2200" b="1" dirty="0" err="1"/>
              <a:t>object</a:t>
            </a:r>
            <a:r>
              <a:rPr lang="it-IT" sz="2200" dirty="0"/>
              <a:t> and the </a:t>
            </a:r>
            <a:r>
              <a:rPr lang="it-IT" sz="2200" b="1" dirty="0" err="1"/>
              <a:t>main</a:t>
            </a:r>
            <a:r>
              <a:rPr lang="it-IT" sz="2200" b="1" dirty="0"/>
              <a:t> </a:t>
            </a:r>
            <a:r>
              <a:rPr lang="it-IT" sz="2200" b="1" dirty="0" err="1"/>
              <a:t>lens</a:t>
            </a:r>
            <a:r>
              <a:rPr lang="it-IT" sz="2200" dirty="0"/>
              <a:t> to </a:t>
            </a:r>
            <a:r>
              <a:rPr lang="it-IT" sz="2200" dirty="0" err="1"/>
              <a:t>reconstruct</a:t>
            </a:r>
            <a:r>
              <a:rPr lang="it-IT" sz="2200" dirty="0"/>
              <a:t> the </a:t>
            </a:r>
            <a:r>
              <a:rPr lang="it-IT" sz="2200" dirty="0" err="1"/>
              <a:t>direction</a:t>
            </a:r>
            <a:r>
              <a:rPr lang="it-IT" sz="2200" dirty="0"/>
              <a:t> of light </a:t>
            </a:r>
            <a:r>
              <a:rPr lang="it-IT" sz="2200" b="1" dirty="0"/>
              <a:t>→</a:t>
            </a:r>
            <a:r>
              <a:rPr lang="it-IT" sz="2200" dirty="0"/>
              <a:t> </a:t>
            </a:r>
            <a:r>
              <a:rPr lang="it-IT" sz="2200" b="1" dirty="0">
                <a:solidFill>
                  <a:srgbClr val="0070C0"/>
                </a:solidFill>
              </a:rPr>
              <a:t>DOF </a:t>
            </a:r>
            <a:r>
              <a:rPr lang="it-IT" sz="2200" b="1" dirty="0" err="1">
                <a:solidFill>
                  <a:srgbClr val="0070C0"/>
                </a:solidFill>
              </a:rPr>
              <a:t>increase</a:t>
            </a:r>
            <a:r>
              <a:rPr lang="it-IT" sz="2200" b="1" dirty="0">
                <a:solidFill>
                  <a:srgbClr val="0070C0"/>
                </a:solidFill>
              </a:rPr>
              <a:t>, </a:t>
            </a:r>
            <a:r>
              <a:rPr lang="it-IT" sz="2200" b="1" dirty="0" err="1">
                <a:solidFill>
                  <a:srgbClr val="0070C0"/>
                </a:solidFill>
              </a:rPr>
              <a:t>refocusing</a:t>
            </a:r>
            <a:r>
              <a:rPr lang="it-IT" sz="2200" b="1" dirty="0">
                <a:solidFill>
                  <a:srgbClr val="0070C0"/>
                </a:solidFill>
              </a:rPr>
              <a:t>, </a:t>
            </a:r>
            <a:r>
              <a:rPr lang="it-IT" sz="2200" b="1" dirty="0" err="1">
                <a:solidFill>
                  <a:srgbClr val="0070C0"/>
                </a:solidFill>
              </a:rPr>
              <a:t>change</a:t>
            </a:r>
            <a:r>
              <a:rPr lang="it-IT" sz="2200" b="1" dirty="0">
                <a:solidFill>
                  <a:srgbClr val="0070C0"/>
                </a:solidFill>
              </a:rPr>
              <a:t> of point of </a:t>
            </a:r>
            <a:r>
              <a:rPr lang="it-IT" sz="2200" b="1" dirty="0" err="1">
                <a:solidFill>
                  <a:srgbClr val="0070C0"/>
                </a:solidFill>
              </a:rPr>
              <a:t>view</a:t>
            </a:r>
            <a:r>
              <a:rPr lang="it-IT" sz="2200" b="1" dirty="0">
                <a:solidFill>
                  <a:srgbClr val="0070C0"/>
                </a:solidFill>
              </a:rPr>
              <a:t>, 3D </a:t>
            </a:r>
            <a:r>
              <a:rPr lang="it-IT" sz="2200" b="1" dirty="0" err="1">
                <a:solidFill>
                  <a:srgbClr val="0070C0"/>
                </a:solidFill>
              </a:rPr>
              <a:t>reconstruction</a:t>
            </a:r>
            <a:r>
              <a:rPr lang="it-IT" sz="2200" dirty="0"/>
              <a:t> in post processing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D0E42B0-539B-4731-A530-1CD6B78729F9}"/>
              </a:ext>
            </a:extLst>
          </p:cNvPr>
          <p:cNvSpPr txBox="1"/>
          <p:nvPr/>
        </p:nvSpPr>
        <p:spPr>
          <a:xfrm>
            <a:off x="4742316" y="5247564"/>
            <a:ext cx="4037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Depth of field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increased</a:t>
            </a:r>
            <a:r>
              <a:rPr lang="it-IT" sz="2400" dirty="0"/>
              <a:t> </a:t>
            </a:r>
            <a:r>
              <a:rPr lang="it-IT" sz="2400" dirty="0" err="1"/>
              <a:t>without</a:t>
            </a:r>
            <a:r>
              <a:rPr lang="it-IT" sz="2400" dirty="0"/>
              <a:t> </a:t>
            </a:r>
            <a:r>
              <a:rPr lang="it-IT" sz="2400" dirty="0" err="1"/>
              <a:t>losing</a:t>
            </a:r>
            <a:r>
              <a:rPr lang="it-IT" sz="2400" dirty="0"/>
              <a:t> </a:t>
            </a:r>
            <a:r>
              <a:rPr lang="it-IT" sz="2400" dirty="0" err="1"/>
              <a:t>signal</a:t>
            </a:r>
            <a:r>
              <a:rPr lang="it-IT" sz="2400" dirty="0"/>
              <a:t>-to-</a:t>
            </a:r>
            <a:r>
              <a:rPr lang="it-IT" sz="2400" dirty="0" err="1"/>
              <a:t>noise</a:t>
            </a:r>
            <a:r>
              <a:rPr lang="it-IT" sz="2400" dirty="0"/>
              <a:t> ratio…</a:t>
            </a:r>
            <a:endParaRPr lang="it-IT" sz="2400" b="1" dirty="0">
              <a:solidFill>
                <a:srgbClr val="0070C0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88D5B60-7008-46B9-8CED-8B998B78F2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566" y="4909630"/>
            <a:ext cx="3352800" cy="14478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4CF39C1-AA7A-40C1-B020-9A47A8573D0C}"/>
              </a:ext>
            </a:extLst>
          </p:cNvPr>
          <p:cNvSpPr txBox="1"/>
          <p:nvPr/>
        </p:nvSpPr>
        <p:spPr>
          <a:xfrm>
            <a:off x="766083" y="6447893"/>
            <a:ext cx="3025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From lytro.com (</a:t>
            </a:r>
            <a:r>
              <a:rPr lang="it-IT" dirty="0" err="1"/>
              <a:t>discontinued</a:t>
            </a:r>
            <a:r>
              <a:rPr lang="it-IT" dirty="0"/>
              <a:t>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11A4D36-F510-4913-B02E-A57FD30EF9E9}"/>
              </a:ext>
            </a:extLst>
          </p:cNvPr>
          <p:cNvSpPr txBox="1"/>
          <p:nvPr/>
        </p:nvSpPr>
        <p:spPr>
          <a:xfrm>
            <a:off x="48398" y="2507553"/>
            <a:ext cx="37298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Lippman</a:t>
            </a:r>
            <a:r>
              <a:rPr lang="it-IT" sz="1600" dirty="0"/>
              <a:t> (1908), </a:t>
            </a:r>
            <a:r>
              <a:rPr lang="it-IT" sz="1600" dirty="0" err="1"/>
              <a:t>Adelson</a:t>
            </a:r>
            <a:r>
              <a:rPr lang="it-IT" sz="1600" dirty="0"/>
              <a:t> and </a:t>
            </a:r>
            <a:r>
              <a:rPr lang="it-IT" sz="1600" dirty="0" err="1"/>
              <a:t>Wang</a:t>
            </a:r>
            <a:r>
              <a:rPr lang="it-IT" sz="1600" dirty="0"/>
              <a:t> (1992)</a:t>
            </a:r>
          </a:p>
          <a:p>
            <a:r>
              <a:rPr lang="it-IT" sz="1600" dirty="0" err="1"/>
              <a:t>Ng</a:t>
            </a:r>
            <a:r>
              <a:rPr lang="it-IT" sz="1600" dirty="0"/>
              <a:t> (2005)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9D1DBC79-9EAC-4DD4-A35D-2395CBBC78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70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703"/>
    </mc:Choice>
    <mc:Fallback>
      <p:transition spd="slow" advTm="74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BF69030-2A58-4009-B469-3B741EC4509C}"/>
              </a:ext>
            </a:extLst>
          </p:cNvPr>
          <p:cNvSpPr txBox="1"/>
          <p:nvPr/>
        </p:nvSpPr>
        <p:spPr>
          <a:xfrm>
            <a:off x="164236" y="186431"/>
            <a:ext cx="8815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Plenoptic</a:t>
            </a: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 imaging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CF5792B-045F-4A84-8D8A-F85442D1D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589" y="1784038"/>
            <a:ext cx="6230822" cy="3125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4AAF6181-B2B3-4EEC-8307-A5E01F46CEC9}"/>
                  </a:ext>
                </a:extLst>
              </p:cNvPr>
              <p:cNvSpPr txBox="1"/>
              <p:nvPr/>
            </p:nvSpPr>
            <p:spPr>
              <a:xfrm>
                <a:off x="3003453" y="4341919"/>
                <a:ext cx="26282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4AAF6181-B2B3-4EEC-8307-A5E01F46C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453" y="4341919"/>
                <a:ext cx="262828" cy="276999"/>
              </a:xfrm>
              <a:prstGeom prst="rect">
                <a:avLst/>
              </a:prstGeom>
              <a:blipFill>
                <a:blip r:embed="rId5"/>
                <a:stretch>
                  <a:fillRect l="-13953" b="-108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913F7E21-CDE4-4F03-A086-639E47EB082E}"/>
                  </a:ext>
                </a:extLst>
              </p:cNvPr>
              <p:cNvSpPr txBox="1"/>
              <p:nvPr/>
            </p:nvSpPr>
            <p:spPr>
              <a:xfrm>
                <a:off x="4960677" y="4107124"/>
                <a:ext cx="69089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913F7E21-CDE4-4F03-A086-639E47EB0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677" y="4107124"/>
                <a:ext cx="690895" cy="276999"/>
              </a:xfrm>
              <a:prstGeom prst="rect">
                <a:avLst/>
              </a:prstGeom>
              <a:blipFill>
                <a:blip r:embed="rId6"/>
                <a:stretch>
                  <a:fillRect l="-8850" r="-3540" b="-177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B976126-F6F3-4666-A641-D208F8FF0990}"/>
                  </a:ext>
                </a:extLst>
              </p:cNvPr>
              <p:cNvSpPr txBox="1"/>
              <p:nvPr/>
            </p:nvSpPr>
            <p:spPr>
              <a:xfrm>
                <a:off x="6583140" y="4264397"/>
                <a:ext cx="2392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B976126-F6F3-4666-A641-D208F8FF0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140" y="4264397"/>
                <a:ext cx="239233" cy="276999"/>
              </a:xfrm>
              <a:prstGeom prst="rect">
                <a:avLst/>
              </a:prstGeom>
              <a:blipFill>
                <a:blip r:embed="rId7"/>
                <a:stretch>
                  <a:fillRect l="-25641" r="-7692" b="-177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070744E2-EA0F-44FC-8B85-6BE2B94DF3C7}"/>
              </a:ext>
            </a:extLst>
          </p:cNvPr>
          <p:cNvSpPr txBox="1"/>
          <p:nvPr/>
        </p:nvSpPr>
        <p:spPr>
          <a:xfrm>
            <a:off x="4742316" y="1997187"/>
            <a:ext cx="1127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err="1">
                <a:solidFill>
                  <a:srgbClr val="0070C0"/>
                </a:solidFill>
              </a:rPr>
              <a:t>Microlens</a:t>
            </a:r>
            <a:endParaRPr lang="it-IT" b="1" dirty="0">
              <a:solidFill>
                <a:srgbClr val="0070C0"/>
              </a:solidFill>
            </a:endParaRPr>
          </a:p>
          <a:p>
            <a:pPr algn="ctr"/>
            <a:r>
              <a:rPr lang="it-IT" b="1" dirty="0">
                <a:solidFill>
                  <a:srgbClr val="0070C0"/>
                </a:solidFill>
              </a:rPr>
              <a:t>array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D0E42B0-539B-4731-A530-1CD6B78729F9}"/>
              </a:ext>
            </a:extLst>
          </p:cNvPr>
          <p:cNvSpPr txBox="1"/>
          <p:nvPr/>
        </p:nvSpPr>
        <p:spPr>
          <a:xfrm>
            <a:off x="4571998" y="5267480"/>
            <a:ext cx="4426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… </a:t>
            </a:r>
            <a:r>
              <a:rPr lang="it-IT" sz="2400" dirty="0" err="1"/>
              <a:t>however</a:t>
            </a:r>
            <a:r>
              <a:rPr lang="it-IT" sz="2400" dirty="0"/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spatial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resolution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is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reduced</a:t>
            </a:r>
            <a:r>
              <a:rPr lang="it-IT" sz="2400" dirty="0"/>
              <a:t> by a </a:t>
            </a:r>
            <a:r>
              <a:rPr lang="it-IT" sz="2400" dirty="0" err="1"/>
              <a:t>factor</a:t>
            </a:r>
            <a:r>
              <a:rPr lang="it-IT" sz="2400" dirty="0"/>
              <a:t> </a:t>
            </a:r>
            <a:r>
              <a:rPr lang="it-IT" sz="2400" dirty="0" err="1"/>
              <a:t>coinciding</a:t>
            </a:r>
            <a:r>
              <a:rPr lang="it-IT" sz="2400" dirty="0"/>
              <a:t> with </a:t>
            </a:r>
            <a:r>
              <a:rPr lang="it-IT" sz="2400" dirty="0" err="1"/>
              <a:t>directional</a:t>
            </a:r>
            <a:r>
              <a:rPr lang="it-IT" sz="2400" dirty="0"/>
              <a:t> </a:t>
            </a:r>
            <a:r>
              <a:rPr lang="it-IT" sz="2400" dirty="0" err="1"/>
              <a:t>resolution</a:t>
            </a:r>
            <a:endParaRPr lang="it-IT" sz="2400" b="1" dirty="0">
              <a:solidFill>
                <a:srgbClr val="0070C0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88D5B60-7008-46B9-8CED-8B998B78F2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566" y="4909630"/>
            <a:ext cx="3352800" cy="14478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4CF39C1-AA7A-40C1-B020-9A47A8573D0C}"/>
              </a:ext>
            </a:extLst>
          </p:cNvPr>
          <p:cNvSpPr txBox="1"/>
          <p:nvPr/>
        </p:nvSpPr>
        <p:spPr>
          <a:xfrm>
            <a:off x="766083" y="6447893"/>
            <a:ext cx="3025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From lytro.com (</a:t>
            </a:r>
            <a:r>
              <a:rPr lang="it-IT" dirty="0" err="1"/>
              <a:t>discontinued</a:t>
            </a:r>
            <a:r>
              <a:rPr lang="it-IT" dirty="0"/>
              <a:t>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41789DA-E618-46C2-9756-489D11DFA369}"/>
              </a:ext>
            </a:extLst>
          </p:cNvPr>
          <p:cNvSpPr txBox="1"/>
          <p:nvPr/>
        </p:nvSpPr>
        <p:spPr>
          <a:xfrm>
            <a:off x="215760" y="905948"/>
            <a:ext cx="87124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err="1"/>
              <a:t>Combined</a:t>
            </a:r>
            <a:r>
              <a:rPr lang="it-IT" sz="2200" dirty="0"/>
              <a:t> imaging of the </a:t>
            </a:r>
            <a:r>
              <a:rPr lang="it-IT" sz="2200" b="1" dirty="0" err="1"/>
              <a:t>object</a:t>
            </a:r>
            <a:r>
              <a:rPr lang="it-IT" sz="2200" dirty="0"/>
              <a:t> and the </a:t>
            </a:r>
            <a:r>
              <a:rPr lang="it-IT" sz="2200" b="1" dirty="0" err="1"/>
              <a:t>main</a:t>
            </a:r>
            <a:r>
              <a:rPr lang="it-IT" sz="2200" b="1" dirty="0"/>
              <a:t> </a:t>
            </a:r>
            <a:r>
              <a:rPr lang="it-IT" sz="2200" b="1" dirty="0" err="1"/>
              <a:t>lens</a:t>
            </a:r>
            <a:r>
              <a:rPr lang="it-IT" sz="2200" dirty="0"/>
              <a:t> to </a:t>
            </a:r>
            <a:r>
              <a:rPr lang="it-IT" sz="2200" dirty="0" err="1"/>
              <a:t>reconstruct</a:t>
            </a:r>
            <a:r>
              <a:rPr lang="it-IT" sz="2200" dirty="0"/>
              <a:t> the </a:t>
            </a:r>
            <a:r>
              <a:rPr lang="it-IT" sz="2200" dirty="0" err="1"/>
              <a:t>direction</a:t>
            </a:r>
            <a:r>
              <a:rPr lang="it-IT" sz="2200" dirty="0"/>
              <a:t> of light </a:t>
            </a:r>
            <a:r>
              <a:rPr lang="it-IT" sz="2200" b="1" dirty="0"/>
              <a:t>→</a:t>
            </a:r>
            <a:r>
              <a:rPr lang="it-IT" sz="2200" dirty="0"/>
              <a:t> </a:t>
            </a:r>
            <a:r>
              <a:rPr lang="it-IT" sz="2200" b="1" dirty="0">
                <a:solidFill>
                  <a:srgbClr val="0070C0"/>
                </a:solidFill>
              </a:rPr>
              <a:t>DOF </a:t>
            </a:r>
            <a:r>
              <a:rPr lang="it-IT" sz="2200" b="1" dirty="0" err="1">
                <a:solidFill>
                  <a:srgbClr val="0070C0"/>
                </a:solidFill>
              </a:rPr>
              <a:t>increase</a:t>
            </a:r>
            <a:r>
              <a:rPr lang="it-IT" sz="2200" b="1" dirty="0">
                <a:solidFill>
                  <a:srgbClr val="0070C0"/>
                </a:solidFill>
              </a:rPr>
              <a:t>, </a:t>
            </a:r>
            <a:r>
              <a:rPr lang="it-IT" sz="2200" b="1" dirty="0" err="1">
                <a:solidFill>
                  <a:srgbClr val="0070C0"/>
                </a:solidFill>
              </a:rPr>
              <a:t>refocusing</a:t>
            </a:r>
            <a:r>
              <a:rPr lang="it-IT" sz="2200" b="1" dirty="0">
                <a:solidFill>
                  <a:srgbClr val="0070C0"/>
                </a:solidFill>
              </a:rPr>
              <a:t>, </a:t>
            </a:r>
            <a:r>
              <a:rPr lang="it-IT" sz="2200" b="1" dirty="0" err="1">
                <a:solidFill>
                  <a:srgbClr val="0070C0"/>
                </a:solidFill>
              </a:rPr>
              <a:t>change</a:t>
            </a:r>
            <a:r>
              <a:rPr lang="it-IT" sz="2200" b="1" dirty="0">
                <a:solidFill>
                  <a:srgbClr val="0070C0"/>
                </a:solidFill>
              </a:rPr>
              <a:t> of point of </a:t>
            </a:r>
            <a:r>
              <a:rPr lang="it-IT" sz="2200" b="1" dirty="0" err="1">
                <a:solidFill>
                  <a:srgbClr val="0070C0"/>
                </a:solidFill>
              </a:rPr>
              <a:t>view</a:t>
            </a:r>
            <a:r>
              <a:rPr lang="it-IT" sz="2200" b="1" dirty="0">
                <a:solidFill>
                  <a:srgbClr val="0070C0"/>
                </a:solidFill>
              </a:rPr>
              <a:t>, 3D </a:t>
            </a:r>
            <a:r>
              <a:rPr lang="it-IT" sz="2200" b="1" dirty="0" err="1">
                <a:solidFill>
                  <a:srgbClr val="0070C0"/>
                </a:solidFill>
              </a:rPr>
              <a:t>reconstruction</a:t>
            </a:r>
            <a:r>
              <a:rPr lang="it-IT" sz="2200" dirty="0"/>
              <a:t> in post processing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C5D7BB1-D3F1-47EE-8850-4ABE37B6BFC0}"/>
              </a:ext>
            </a:extLst>
          </p:cNvPr>
          <p:cNvSpPr txBox="1"/>
          <p:nvPr/>
        </p:nvSpPr>
        <p:spPr>
          <a:xfrm>
            <a:off x="48398" y="2507553"/>
            <a:ext cx="37298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Lippman</a:t>
            </a:r>
            <a:r>
              <a:rPr lang="it-IT" sz="1600" dirty="0"/>
              <a:t> (1908), </a:t>
            </a:r>
            <a:r>
              <a:rPr lang="it-IT" sz="1600" dirty="0" err="1"/>
              <a:t>Adelson</a:t>
            </a:r>
            <a:r>
              <a:rPr lang="it-IT" sz="1600" dirty="0"/>
              <a:t> and </a:t>
            </a:r>
            <a:r>
              <a:rPr lang="it-IT" sz="1600" dirty="0" err="1"/>
              <a:t>Wang</a:t>
            </a:r>
            <a:r>
              <a:rPr lang="it-IT" sz="1600" dirty="0"/>
              <a:t> (1992)</a:t>
            </a:r>
          </a:p>
          <a:p>
            <a:r>
              <a:rPr lang="it-IT" sz="1600" dirty="0" err="1"/>
              <a:t>Ng</a:t>
            </a:r>
            <a:r>
              <a:rPr lang="it-IT" sz="1600" dirty="0"/>
              <a:t> (2005)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53D88CA-D4F8-412B-8919-1058033104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83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08"/>
    </mc:Choice>
    <mc:Fallback>
      <p:transition spd="slow" advTm="10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229F806-AB28-4935-A0DB-0A315FA78F1A}"/>
              </a:ext>
            </a:extLst>
          </p:cNvPr>
          <p:cNvSpPr txBox="1"/>
          <p:nvPr/>
        </p:nvSpPr>
        <p:spPr>
          <a:xfrm>
            <a:off x="164236" y="186431"/>
            <a:ext cx="8815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Plenoptic</a:t>
            </a: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 imaging: </a:t>
            </a:r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applications</a:t>
            </a:r>
            <a:endParaRPr lang="it-IT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94FD207-F51D-4B36-90B7-E8F6270D6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23152"/>
            <a:ext cx="9144000" cy="494932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036F518-593E-426C-BE08-98CCBE7F0697}"/>
              </a:ext>
            </a:extLst>
          </p:cNvPr>
          <p:cNvSpPr txBox="1"/>
          <p:nvPr/>
        </p:nvSpPr>
        <p:spPr>
          <a:xfrm>
            <a:off x="164236" y="6372665"/>
            <a:ext cx="8834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Use of </a:t>
            </a:r>
            <a:r>
              <a:rPr lang="it-IT" sz="2000" b="1" dirty="0"/>
              <a:t>image </a:t>
            </a:r>
            <a:r>
              <a:rPr lang="it-IT" sz="2000" b="1" dirty="0" err="1"/>
              <a:t>reconstruction</a:t>
            </a:r>
            <a:r>
              <a:rPr lang="it-IT" sz="2000" b="1" dirty="0"/>
              <a:t> </a:t>
            </a:r>
            <a:r>
              <a:rPr lang="it-IT" sz="2000" dirty="0"/>
              <a:t>or </a:t>
            </a:r>
            <a:r>
              <a:rPr lang="it-IT" sz="2000" b="1" dirty="0" err="1"/>
              <a:t>deconvolution</a:t>
            </a:r>
            <a:r>
              <a:rPr lang="it-IT" sz="2000" dirty="0"/>
              <a:t> techniques to </a:t>
            </a:r>
            <a:r>
              <a:rPr lang="it-IT" sz="2000" dirty="0" err="1"/>
              <a:t>recover</a:t>
            </a:r>
            <a:r>
              <a:rPr lang="it-IT" sz="2000" dirty="0"/>
              <a:t> </a:t>
            </a:r>
            <a:r>
              <a:rPr lang="it-IT" sz="2000" dirty="0" err="1"/>
              <a:t>lost</a:t>
            </a:r>
            <a:r>
              <a:rPr lang="it-IT" sz="2000" dirty="0"/>
              <a:t> </a:t>
            </a:r>
            <a:r>
              <a:rPr lang="it-IT" sz="2000" dirty="0" err="1"/>
              <a:t>resolution</a:t>
            </a:r>
            <a:endParaRPr lang="it-IT" sz="2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91243BF-8354-4050-9CDE-DAF3459333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04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243"/>
    </mc:Choice>
    <mc:Fallback>
      <p:transition spd="slow" advTm="61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B6C653F-3B7C-4794-BAC3-0624E1B980CF}"/>
              </a:ext>
            </a:extLst>
          </p:cNvPr>
          <p:cNvSpPr txBox="1"/>
          <p:nvPr/>
        </p:nvSpPr>
        <p:spPr>
          <a:xfrm>
            <a:off x="164236" y="186431"/>
            <a:ext cx="8815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Correlation</a:t>
            </a: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Plenoptic</a:t>
            </a: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 Imaging: </a:t>
            </a:r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principle</a:t>
            </a: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E4C5730-B9B2-4E41-8FB0-A0BFD3A3A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25" y="1533378"/>
            <a:ext cx="3928472" cy="513819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49AA129-E07B-4F7C-A174-0E490025FDA7}"/>
              </a:ext>
            </a:extLst>
          </p:cNvPr>
          <p:cNvSpPr txBox="1"/>
          <p:nvPr/>
        </p:nvSpPr>
        <p:spPr>
          <a:xfrm>
            <a:off x="513484" y="971960"/>
            <a:ext cx="811703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600" b="1" dirty="0" err="1">
                <a:solidFill>
                  <a:srgbClr val="0070C0"/>
                </a:solidFill>
              </a:rPr>
              <a:t>Main</a:t>
            </a:r>
            <a:r>
              <a:rPr lang="it-IT" sz="2600" b="1" dirty="0">
                <a:solidFill>
                  <a:srgbClr val="0070C0"/>
                </a:solidFill>
              </a:rPr>
              <a:t> idea</a:t>
            </a:r>
            <a:r>
              <a:rPr lang="it-IT" sz="2600" dirty="0"/>
              <a:t>: use </a:t>
            </a:r>
            <a:r>
              <a:rPr lang="it-IT" sz="2600" dirty="0" err="1"/>
              <a:t>correlation</a:t>
            </a:r>
            <a:r>
              <a:rPr lang="it-IT" sz="2600" dirty="0"/>
              <a:t> imaging to </a:t>
            </a:r>
            <a:r>
              <a:rPr lang="it-IT" sz="2600" dirty="0" err="1"/>
              <a:t>avoid</a:t>
            </a:r>
            <a:r>
              <a:rPr lang="it-IT" sz="2600" dirty="0"/>
              <a:t> </a:t>
            </a:r>
            <a:r>
              <a:rPr lang="it-IT" sz="2600" dirty="0" err="1"/>
              <a:t>resolution</a:t>
            </a:r>
            <a:r>
              <a:rPr lang="it-IT" sz="2600" dirty="0"/>
              <a:t> </a:t>
            </a:r>
            <a:r>
              <a:rPr lang="it-IT" sz="2600" dirty="0" err="1"/>
              <a:t>loss</a:t>
            </a:r>
            <a:endParaRPr lang="it-IT" sz="26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786BE4D-A760-413A-88AB-142EEF5F1AA1}"/>
              </a:ext>
            </a:extLst>
          </p:cNvPr>
          <p:cNvSpPr txBox="1"/>
          <p:nvPr/>
        </p:nvSpPr>
        <p:spPr>
          <a:xfrm>
            <a:off x="4571999" y="1957925"/>
            <a:ext cx="440776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/>
              <a:t>Propagate </a:t>
            </a:r>
            <a:r>
              <a:rPr lang="it-IT" sz="2400" b="1" dirty="0" err="1">
                <a:solidFill>
                  <a:srgbClr val="FF0000"/>
                </a:solidFill>
              </a:rPr>
              <a:t>two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correlated</a:t>
            </a:r>
            <a:r>
              <a:rPr lang="it-IT" sz="2400" b="1" dirty="0">
                <a:solidFill>
                  <a:srgbClr val="FF0000"/>
                </a:solidFill>
              </a:rPr>
              <a:t> light </a:t>
            </a:r>
            <a:r>
              <a:rPr lang="it-IT" sz="2400" b="1" dirty="0" err="1">
                <a:solidFill>
                  <a:srgbClr val="FF0000"/>
                </a:solidFill>
              </a:rPr>
              <a:t>beams</a:t>
            </a:r>
            <a:r>
              <a:rPr lang="it-IT" sz="2400" dirty="0"/>
              <a:t>; </a:t>
            </a:r>
            <a:r>
              <a:rPr lang="it-IT" sz="2400" dirty="0" err="1"/>
              <a:t>at</a:t>
            </a:r>
            <a:r>
              <a:rPr lang="it-IT" sz="2400" dirty="0"/>
              <a:t> </a:t>
            </a:r>
            <a:r>
              <a:rPr lang="it-IT" sz="2400" dirty="0" err="1"/>
              <a:t>least</a:t>
            </a:r>
            <a:r>
              <a:rPr lang="it-IT" sz="2400" dirty="0"/>
              <a:t> one of </a:t>
            </a:r>
            <a:r>
              <a:rPr lang="it-IT" sz="2400" dirty="0" err="1"/>
              <a:t>them</a:t>
            </a:r>
            <a:r>
              <a:rPr lang="it-IT" sz="2400" dirty="0"/>
              <a:t> </a:t>
            </a:r>
            <a:r>
              <a:rPr lang="it-IT" sz="2400" dirty="0" err="1"/>
              <a:t>interacts</a:t>
            </a:r>
            <a:r>
              <a:rPr lang="it-IT" sz="2400" dirty="0"/>
              <a:t> with the </a:t>
            </a:r>
            <a:r>
              <a:rPr lang="it-IT" sz="2400" dirty="0" err="1"/>
              <a:t>object</a:t>
            </a:r>
            <a:endParaRPr lang="it-IT" sz="24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FF0000"/>
                </a:solidFill>
              </a:rPr>
              <a:t>Follow in time the </a:t>
            </a:r>
            <a:r>
              <a:rPr lang="it-IT" sz="2400" b="1" dirty="0" err="1">
                <a:solidFill>
                  <a:srgbClr val="FF0000"/>
                </a:solidFill>
              </a:rPr>
              <a:t>intensitites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</a:t>
            </a:r>
            <a:r>
              <a:rPr lang="it-IT" sz="2400" dirty="0" err="1"/>
              <a:t>their</a:t>
            </a:r>
            <a:r>
              <a:rPr lang="it-IT" sz="2400" dirty="0"/>
              <a:t> </a:t>
            </a:r>
            <a:r>
              <a:rPr lang="it-IT" sz="2400" dirty="0" err="1"/>
              <a:t>ends</a:t>
            </a:r>
            <a:r>
              <a:rPr lang="it-IT" sz="2400" dirty="0"/>
              <a:t> with </a:t>
            </a:r>
            <a:r>
              <a:rPr lang="it-IT" sz="2400" dirty="0" err="1"/>
              <a:t>two</a:t>
            </a:r>
            <a:r>
              <a:rPr lang="it-IT" sz="2400" dirty="0"/>
              <a:t> </a:t>
            </a:r>
            <a:r>
              <a:rPr lang="it-IT" sz="2400" i="1" dirty="0" err="1"/>
              <a:t>spatially</a:t>
            </a:r>
            <a:r>
              <a:rPr lang="it-IT" sz="2400" i="1" dirty="0"/>
              <a:t> </a:t>
            </a:r>
            <a:r>
              <a:rPr lang="it-IT" sz="2400" i="1" dirty="0" err="1"/>
              <a:t>resolving</a:t>
            </a:r>
            <a:r>
              <a:rPr lang="it-IT" sz="2400" dirty="0"/>
              <a:t> detectors D</a:t>
            </a:r>
            <a:r>
              <a:rPr lang="it-IT" sz="2400" i="1" baseline="-25000" dirty="0"/>
              <a:t>a</a:t>
            </a:r>
            <a:r>
              <a:rPr lang="it-IT" sz="2400" dirty="0"/>
              <a:t> and </a:t>
            </a:r>
            <a:r>
              <a:rPr lang="it-IT" sz="2400" dirty="0" err="1"/>
              <a:t>D</a:t>
            </a:r>
            <a:r>
              <a:rPr lang="it-IT" sz="2400" i="1" baseline="-25000" dirty="0" err="1"/>
              <a:t>b</a:t>
            </a:r>
            <a:endParaRPr lang="it-IT" sz="2400" i="1" baseline="-250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/>
              <a:t>Time-</a:t>
            </a:r>
            <a:r>
              <a:rPr lang="it-IT" sz="2400" dirty="0" err="1"/>
              <a:t>average</a:t>
            </a:r>
            <a:r>
              <a:rPr lang="it-IT" sz="2400" dirty="0"/>
              <a:t> to </a:t>
            </a:r>
            <a:r>
              <a:rPr lang="it-IT" sz="2400" dirty="0" err="1"/>
              <a:t>evaluate</a:t>
            </a:r>
            <a:r>
              <a:rPr lang="it-IT" sz="2400" dirty="0"/>
              <a:t> </a:t>
            </a:r>
            <a:r>
              <a:rPr lang="it-IT" sz="2400" dirty="0" err="1"/>
              <a:t>point-to-point</a:t>
            </a:r>
            <a:r>
              <a:rPr lang="it-IT" sz="2400" dirty="0"/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correlations</a:t>
            </a:r>
            <a:r>
              <a:rPr lang="it-IT" sz="2400" b="1" dirty="0">
                <a:solidFill>
                  <a:srgbClr val="FF0000"/>
                </a:solidFill>
              </a:rPr>
              <a:t> of </a:t>
            </a:r>
            <a:r>
              <a:rPr lang="it-IT" sz="2400" b="1" dirty="0" err="1">
                <a:solidFill>
                  <a:srgbClr val="FF0000"/>
                </a:solidFill>
              </a:rPr>
              <a:t>intensity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fluctuations</a:t>
            </a:r>
            <a:endParaRPr lang="it-IT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54A3CFDC-A907-428A-A8C2-7585E54CEDED}"/>
                  </a:ext>
                </a:extLst>
              </p:cNvPr>
              <p:cNvSpPr txBox="1"/>
              <p:nvPr/>
            </p:nvSpPr>
            <p:spPr>
              <a:xfrm>
                <a:off x="297591" y="3059668"/>
                <a:ext cx="43178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54A3CFDC-A907-428A-A8C2-7585E54CED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91" y="3059668"/>
                <a:ext cx="431785" cy="369332"/>
              </a:xfrm>
              <a:prstGeom prst="rect">
                <a:avLst/>
              </a:prstGeom>
              <a:blipFill>
                <a:blip r:embed="rId5"/>
                <a:stretch>
                  <a:fillRect l="-16901" b="-819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119B8534-95CC-445F-8CCD-5EAB880885EE}"/>
                  </a:ext>
                </a:extLst>
              </p:cNvPr>
              <p:cNvSpPr txBox="1"/>
              <p:nvPr/>
            </p:nvSpPr>
            <p:spPr>
              <a:xfrm>
                <a:off x="3066582" y="2888069"/>
                <a:ext cx="42595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119B8534-95CC-445F-8CCD-5EAB88088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6582" y="2888069"/>
                <a:ext cx="425950" cy="369332"/>
              </a:xfrm>
              <a:prstGeom prst="rect">
                <a:avLst/>
              </a:prstGeom>
              <a:blipFill>
                <a:blip r:embed="rId6"/>
                <a:stretch>
                  <a:fillRect l="-15714" r="-5714" b="-1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D741C866-8FB0-41A7-8249-36D016F23BBD}"/>
              </a:ext>
            </a:extLst>
          </p:cNvPr>
          <p:cNvSpPr txBox="1"/>
          <p:nvPr/>
        </p:nvSpPr>
        <p:spPr>
          <a:xfrm>
            <a:off x="4942305" y="5920537"/>
            <a:ext cx="3802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D’Angelo </a:t>
            </a:r>
            <a:r>
              <a:rPr lang="it-IT" i="1" dirty="0"/>
              <a:t>et al</a:t>
            </a:r>
            <a:r>
              <a:rPr lang="it-IT" dirty="0"/>
              <a:t>, PRL 116, 223602 (2016)</a:t>
            </a:r>
          </a:p>
          <a:p>
            <a:r>
              <a:rPr lang="it-IT" dirty="0" err="1"/>
              <a:t>Patent</a:t>
            </a:r>
            <a:r>
              <a:rPr lang="it-IT" dirty="0"/>
              <a:t> IT102016000027106 (2016)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9BDBD2B-1658-4444-80A8-2E7F540086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97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301"/>
    </mc:Choice>
    <mc:Fallback>
      <p:transition spd="slow" advTm="68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B6C653F-3B7C-4794-BAC3-0624E1B980CF}"/>
              </a:ext>
            </a:extLst>
          </p:cNvPr>
          <p:cNvSpPr txBox="1"/>
          <p:nvPr/>
        </p:nvSpPr>
        <p:spPr>
          <a:xfrm>
            <a:off x="164236" y="186431"/>
            <a:ext cx="8815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Correlation</a:t>
            </a: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Plenoptic</a:t>
            </a: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 Imaging: first </a:t>
            </a:r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realization</a:t>
            </a:r>
            <a:endParaRPr lang="it-IT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FDDE013-7623-49DB-9D3B-1D7E7DD1D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" y="1195264"/>
            <a:ext cx="5013917" cy="377062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62C0539-DA57-41CC-8F76-B8D5222F172D}"/>
              </a:ext>
            </a:extLst>
          </p:cNvPr>
          <p:cNvSpPr txBox="1"/>
          <p:nvPr/>
        </p:nvSpPr>
        <p:spPr>
          <a:xfrm>
            <a:off x="5511541" y="5655903"/>
            <a:ext cx="3468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>
                <a:solidFill>
                  <a:srgbClr val="0070C0"/>
                </a:solidFill>
              </a:rPr>
              <a:t>Combined</a:t>
            </a:r>
            <a:r>
              <a:rPr lang="it-IT" sz="2400" b="1" dirty="0">
                <a:solidFill>
                  <a:srgbClr val="0070C0"/>
                </a:solidFill>
              </a:rPr>
              <a:t> to </a:t>
            </a:r>
            <a:r>
              <a:rPr lang="it-IT" sz="2400" b="1" dirty="0" err="1">
                <a:solidFill>
                  <a:srgbClr val="0070C0"/>
                </a:solidFill>
              </a:rPr>
              <a:t>refocus</a:t>
            </a:r>
            <a:r>
              <a:rPr lang="it-IT" sz="2400" b="1" dirty="0">
                <a:solidFill>
                  <a:srgbClr val="0070C0"/>
                </a:solidFill>
              </a:rPr>
              <a:t> and </a:t>
            </a:r>
            <a:r>
              <a:rPr lang="it-IT" sz="2400" b="1" dirty="0" err="1">
                <a:solidFill>
                  <a:srgbClr val="0070C0"/>
                </a:solidFill>
              </a:rPr>
              <a:t>change</a:t>
            </a:r>
            <a:r>
              <a:rPr lang="it-IT" sz="2400" b="1" dirty="0">
                <a:solidFill>
                  <a:srgbClr val="0070C0"/>
                </a:solidFill>
              </a:rPr>
              <a:t> point of </a:t>
            </a:r>
            <a:r>
              <a:rPr lang="it-IT" sz="2400" b="1" dirty="0" err="1">
                <a:solidFill>
                  <a:srgbClr val="0070C0"/>
                </a:solidFill>
              </a:rPr>
              <a:t>view</a:t>
            </a:r>
            <a:endParaRPr lang="it-IT" sz="2400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096A3F41-90ED-4776-AE4C-E447BD1268BF}"/>
                  </a:ext>
                </a:extLst>
              </p:cNvPr>
              <p:cNvSpPr txBox="1"/>
              <p:nvPr/>
            </p:nvSpPr>
            <p:spPr>
              <a:xfrm>
                <a:off x="5614248" y="1533754"/>
                <a:ext cx="311790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096A3F41-90ED-4776-AE4C-E447BD126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4248" y="1533754"/>
                <a:ext cx="3117905" cy="307777"/>
              </a:xfrm>
              <a:prstGeom prst="rect">
                <a:avLst/>
              </a:prstGeom>
              <a:blipFill>
                <a:blip r:embed="rId5"/>
                <a:stretch>
                  <a:fillRect l="-1566" t="-4000" b="-36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6">
            <a:extLst>
              <a:ext uri="{FF2B5EF4-FFF2-40B4-BE49-F238E27FC236}">
                <a16:creationId xmlns:a16="http://schemas.microsoft.com/office/drawing/2014/main" id="{BA6CE8F5-BA18-4013-AD5D-63DB9604E166}"/>
              </a:ext>
            </a:extLst>
          </p:cNvPr>
          <p:cNvSpPr txBox="1"/>
          <p:nvPr/>
        </p:nvSpPr>
        <p:spPr>
          <a:xfrm>
            <a:off x="6173775" y="979978"/>
            <a:ext cx="199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400" b="1" dirty="0" err="1"/>
              <a:t>Measurement</a:t>
            </a:r>
            <a:endParaRPr lang="it-IT" sz="24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BBC7AD2-57DC-4D89-8A3B-70B14DBFDFCE}"/>
              </a:ext>
            </a:extLst>
          </p:cNvPr>
          <p:cNvSpPr txBox="1"/>
          <p:nvPr/>
        </p:nvSpPr>
        <p:spPr>
          <a:xfrm>
            <a:off x="5610017" y="2055145"/>
            <a:ext cx="3369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Summing</a:t>
            </a:r>
            <a:r>
              <a:rPr lang="it-IT" sz="2400" dirty="0"/>
              <a:t> </a:t>
            </a:r>
            <a:r>
              <a:rPr lang="it-IT" sz="2400" dirty="0" err="1"/>
              <a:t>correlations</a:t>
            </a:r>
            <a:r>
              <a:rPr lang="it-IT" sz="2400" dirty="0"/>
              <a:t> over </a:t>
            </a:r>
            <a:r>
              <a:rPr lang="it-IT" sz="2400" dirty="0" err="1"/>
              <a:t>D</a:t>
            </a:r>
            <a:r>
              <a:rPr lang="it-IT" sz="2400" i="1" baseline="-25000" dirty="0" err="1"/>
              <a:t>b</a:t>
            </a:r>
            <a:r>
              <a:rPr lang="it-IT" sz="2400" dirty="0"/>
              <a:t> yields the </a:t>
            </a:r>
            <a:r>
              <a:rPr lang="it-IT" sz="2400" dirty="0" err="1"/>
              <a:t>incoherent</a:t>
            </a:r>
            <a:r>
              <a:rPr lang="it-IT" sz="2400" dirty="0"/>
              <a:t> </a:t>
            </a:r>
            <a:r>
              <a:rPr lang="it-IT" sz="2400" b="1" dirty="0">
                <a:solidFill>
                  <a:srgbClr val="FF0000"/>
                </a:solidFill>
              </a:rPr>
              <a:t>ghost image </a:t>
            </a:r>
            <a:r>
              <a:rPr lang="it-IT" sz="2400" dirty="0"/>
              <a:t>of the </a:t>
            </a:r>
            <a:r>
              <a:rPr lang="it-IT" sz="2400" dirty="0" err="1"/>
              <a:t>object</a:t>
            </a: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F899D710-F932-421E-B9DE-76C6961F12F8}"/>
                  </a:ext>
                </a:extLst>
              </p:cNvPr>
              <p:cNvSpPr txBox="1"/>
              <p:nvPr/>
            </p:nvSpPr>
            <p:spPr>
              <a:xfrm>
                <a:off x="5610017" y="4383169"/>
                <a:ext cx="315040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err="1"/>
                  <a:t>Focused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only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if</a:t>
                </a:r>
                <a:r>
                  <a:rPr lang="it-IT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</m:t>
                    </m:r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lang="it-IT" sz="2400" dirty="0"/>
              </a:p>
              <a:p>
                <a:endParaRPr lang="it-IT" sz="24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F899D710-F932-421E-B9DE-76C6961F1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017" y="4383169"/>
                <a:ext cx="3150404" cy="830997"/>
              </a:xfrm>
              <a:prstGeom prst="rect">
                <a:avLst/>
              </a:prstGeom>
              <a:blipFill>
                <a:blip r:embed="rId6"/>
                <a:stretch>
                  <a:fillRect l="-2901" t="-58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8DF5E23A-6414-4F3A-8F1F-19B75B737440}"/>
              </a:ext>
            </a:extLst>
          </p:cNvPr>
          <p:cNvSpPr/>
          <p:nvPr/>
        </p:nvSpPr>
        <p:spPr>
          <a:xfrm>
            <a:off x="4609247" y="5840571"/>
            <a:ext cx="717453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7EDFB40D-F8EF-4BA5-BBD7-34BC7AB59765}"/>
                  </a:ext>
                </a:extLst>
              </p:cNvPr>
              <p:cNvSpPr txBox="1"/>
              <p:nvPr/>
            </p:nvSpPr>
            <p:spPr>
              <a:xfrm>
                <a:off x="383580" y="4322859"/>
                <a:ext cx="1882118" cy="6321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7EDFB40D-F8EF-4BA5-BBD7-34BC7AB59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80" y="4322859"/>
                <a:ext cx="1882118" cy="6321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BECE3FBA-2BAD-46F9-B8B7-2BF2B03508B8}"/>
                  </a:ext>
                </a:extLst>
              </p:cNvPr>
              <p:cNvSpPr txBox="1"/>
              <p:nvPr/>
            </p:nvSpPr>
            <p:spPr>
              <a:xfrm>
                <a:off x="3481470" y="1449346"/>
                <a:ext cx="81567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it-IT" sz="2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it-IT" sz="2000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BECE3FBA-2BAD-46F9-B8B7-2BF2B0350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1470" y="1449346"/>
                <a:ext cx="815673" cy="307777"/>
              </a:xfrm>
              <a:prstGeom prst="rect">
                <a:avLst/>
              </a:prstGeom>
              <a:blipFill>
                <a:blip r:embed="rId8"/>
                <a:stretch>
                  <a:fillRect l="-7463" r="-2985" b="-18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ccia in giù 7">
            <a:extLst>
              <a:ext uri="{FF2B5EF4-FFF2-40B4-BE49-F238E27FC236}">
                <a16:creationId xmlns:a16="http://schemas.microsoft.com/office/drawing/2014/main" id="{8DF734AC-4570-40DB-A415-42C4C54C2096}"/>
              </a:ext>
            </a:extLst>
          </p:cNvPr>
          <p:cNvSpPr/>
          <p:nvPr/>
        </p:nvSpPr>
        <p:spPr>
          <a:xfrm>
            <a:off x="7052574" y="3624805"/>
            <a:ext cx="484632" cy="6980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1B9679E-F3A4-4FE4-8EC4-10708505B537}"/>
              </a:ext>
            </a:extLst>
          </p:cNvPr>
          <p:cNvSpPr txBox="1"/>
          <p:nvPr/>
        </p:nvSpPr>
        <p:spPr>
          <a:xfrm>
            <a:off x="448078" y="5471238"/>
            <a:ext cx="3955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</a:rPr>
              <a:t>Multiple images of the </a:t>
            </a:r>
            <a:r>
              <a:rPr lang="it-IT" sz="2400" b="1" dirty="0" err="1">
                <a:solidFill>
                  <a:srgbClr val="0070C0"/>
                </a:solidFill>
              </a:rPr>
              <a:t>object</a:t>
            </a:r>
            <a:r>
              <a:rPr lang="it-IT" sz="2400" b="1" dirty="0">
                <a:solidFill>
                  <a:srgbClr val="0070C0"/>
                </a:solidFill>
              </a:rPr>
              <a:t> </a:t>
            </a:r>
            <a:r>
              <a:rPr lang="it-IT" sz="2400" dirty="0" err="1"/>
              <a:t>detected</a:t>
            </a:r>
            <a:r>
              <a:rPr lang="it-IT" sz="2400" dirty="0"/>
              <a:t> by the </a:t>
            </a:r>
            <a:r>
              <a:rPr lang="it-IT" sz="2400" dirty="0" err="1"/>
              <a:t>sensor</a:t>
            </a:r>
            <a:r>
              <a:rPr lang="it-IT" sz="2400" dirty="0"/>
              <a:t> D</a:t>
            </a:r>
            <a:r>
              <a:rPr lang="it-IT" sz="2400" i="1" baseline="-25000" dirty="0"/>
              <a:t>a</a:t>
            </a:r>
            <a:r>
              <a:rPr lang="it-IT" sz="2400" dirty="0"/>
              <a:t> (one for </a:t>
            </a:r>
            <a:r>
              <a:rPr lang="it-IT" sz="2400" dirty="0" err="1"/>
              <a:t>each</a:t>
            </a:r>
            <a:r>
              <a:rPr lang="it-IT" sz="2400" dirty="0"/>
              <a:t> pixel of </a:t>
            </a:r>
            <a:r>
              <a:rPr lang="it-IT" sz="2400" dirty="0" err="1"/>
              <a:t>D</a:t>
            </a:r>
            <a:r>
              <a:rPr lang="it-IT" sz="2400" i="1" baseline="-25000" dirty="0" err="1"/>
              <a:t>b</a:t>
            </a:r>
            <a:r>
              <a:rPr lang="it-IT" sz="2400" dirty="0"/>
              <a:t>)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B5FA345-2883-459B-9606-60CC3082FF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06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905"/>
    </mc:Choice>
    <mc:Fallback>
      <p:transition spd="slow" advTm="162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B6C653F-3B7C-4794-BAC3-0624E1B980CF}"/>
              </a:ext>
            </a:extLst>
          </p:cNvPr>
          <p:cNvSpPr txBox="1"/>
          <p:nvPr/>
        </p:nvSpPr>
        <p:spPr>
          <a:xfrm>
            <a:off x="164236" y="186431"/>
            <a:ext cx="8815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Correlation</a:t>
            </a: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Plenoptic</a:t>
            </a: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 Imaging: first </a:t>
            </a:r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realization</a:t>
            </a:r>
            <a:endParaRPr lang="it-IT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698AFB9-5951-4FFF-B3F4-4B4D2CDD0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241" y="1780574"/>
            <a:ext cx="2276190" cy="217142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ED0F678-8A27-4B70-9B88-19F6079A6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241" y="4306743"/>
            <a:ext cx="2276190" cy="21714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DD445FC0-A2EE-4402-B61B-FE1B5D32AC4C}"/>
                  </a:ext>
                </a:extLst>
              </p:cNvPr>
              <p:cNvSpPr txBox="1"/>
              <p:nvPr/>
            </p:nvSpPr>
            <p:spPr>
              <a:xfrm>
                <a:off x="6457163" y="978913"/>
                <a:ext cx="177234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=1.23 </m:t>
                      </m:r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DD445FC0-A2EE-4402-B61B-FE1B5D32A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163" y="978913"/>
                <a:ext cx="1772345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9DE9D46-0F52-4AA0-80B0-2179729C602B}"/>
              </a:ext>
            </a:extLst>
          </p:cNvPr>
          <p:cNvSpPr txBox="1"/>
          <p:nvPr/>
        </p:nvSpPr>
        <p:spPr>
          <a:xfrm>
            <a:off x="6662539" y="1411242"/>
            <a:ext cx="138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Ghost image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7D641D8-0BA0-4217-86B2-D7499B1FCF1E}"/>
              </a:ext>
            </a:extLst>
          </p:cNvPr>
          <p:cNvSpPr txBox="1"/>
          <p:nvPr/>
        </p:nvSpPr>
        <p:spPr>
          <a:xfrm>
            <a:off x="6420300" y="3916532"/>
            <a:ext cx="1800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0070C0"/>
                </a:solidFill>
              </a:rPr>
              <a:t>Refocused</a:t>
            </a:r>
            <a:r>
              <a:rPr lang="it-IT" b="1" dirty="0">
                <a:solidFill>
                  <a:srgbClr val="0070C0"/>
                </a:solidFill>
              </a:rPr>
              <a:t> image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B061858-04AA-4FF9-A3F8-40EA664814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" y="1195264"/>
            <a:ext cx="5013917" cy="37706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1CAB0539-1B3E-4DB8-9A1A-2327FFBB90D5}"/>
                  </a:ext>
                </a:extLst>
              </p:cNvPr>
              <p:cNvSpPr txBox="1"/>
              <p:nvPr/>
            </p:nvSpPr>
            <p:spPr>
              <a:xfrm>
                <a:off x="383580" y="4322859"/>
                <a:ext cx="1882118" cy="6321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1CAB0539-1B3E-4DB8-9A1A-2327FFBB90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80" y="4322859"/>
                <a:ext cx="1882118" cy="63216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B4F7EE3C-5A85-4C3D-B0EA-8B1374B1E73A}"/>
                  </a:ext>
                </a:extLst>
              </p:cNvPr>
              <p:cNvSpPr txBox="1"/>
              <p:nvPr/>
            </p:nvSpPr>
            <p:spPr>
              <a:xfrm>
                <a:off x="3481470" y="1449346"/>
                <a:ext cx="81567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it-IT" sz="2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it-IT" sz="2000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B4F7EE3C-5A85-4C3D-B0EA-8B1374B1E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1470" y="1449346"/>
                <a:ext cx="815673" cy="307777"/>
              </a:xfrm>
              <a:prstGeom prst="rect">
                <a:avLst/>
              </a:prstGeom>
              <a:blipFill>
                <a:blip r:embed="rId9"/>
                <a:stretch>
                  <a:fillRect l="-7463" r="-2985" b="-18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9FDCA5F-F553-4362-80E3-FBCB73044FB4}"/>
              </a:ext>
            </a:extLst>
          </p:cNvPr>
          <p:cNvSpPr txBox="1"/>
          <p:nvPr/>
        </p:nvSpPr>
        <p:spPr>
          <a:xfrm>
            <a:off x="5744163" y="6463580"/>
            <a:ext cx="3442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Pepe </a:t>
            </a:r>
            <a:r>
              <a:rPr lang="it-IT" i="1" dirty="0"/>
              <a:t>et al</a:t>
            </a:r>
            <a:r>
              <a:rPr lang="it-IT" dirty="0"/>
              <a:t>, PRL 119, 243602 (2017)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CC26899-8D09-4D77-BA43-D971F1B3B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98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51"/>
    </mc:Choice>
    <mc:Fallback>
      <p:transition spd="slow" advTm="58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B6C653F-3B7C-4794-BAC3-0624E1B980CF}"/>
              </a:ext>
            </a:extLst>
          </p:cNvPr>
          <p:cNvSpPr txBox="1"/>
          <p:nvPr/>
        </p:nvSpPr>
        <p:spPr>
          <a:xfrm>
            <a:off x="164236" y="186431"/>
            <a:ext cx="8815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Correlation</a:t>
            </a: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Plenoptic</a:t>
            </a: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 Imaging: first </a:t>
            </a:r>
            <a:r>
              <a:rPr lang="it-IT" sz="3200" b="1" dirty="0" err="1">
                <a:solidFill>
                  <a:schemeClr val="accent6">
                    <a:lumMod val="75000"/>
                  </a:schemeClr>
                </a:solidFill>
              </a:rPr>
              <a:t>realization</a:t>
            </a:r>
            <a:endParaRPr lang="it-IT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698AFB9-5951-4FFF-B3F4-4B4D2CDD0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241" y="1780574"/>
            <a:ext cx="2276190" cy="217142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ED0F678-8A27-4B70-9B88-19F6079A6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241" y="4306743"/>
            <a:ext cx="2276190" cy="21714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DD445FC0-A2EE-4402-B61B-FE1B5D32AC4C}"/>
                  </a:ext>
                </a:extLst>
              </p:cNvPr>
              <p:cNvSpPr txBox="1"/>
              <p:nvPr/>
            </p:nvSpPr>
            <p:spPr>
              <a:xfrm>
                <a:off x="6457163" y="978913"/>
                <a:ext cx="177234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=1.23 </m:t>
                      </m:r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DD445FC0-A2EE-4402-B61B-FE1B5D32A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163" y="978913"/>
                <a:ext cx="1772345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9DE9D46-0F52-4AA0-80B0-2179729C602B}"/>
              </a:ext>
            </a:extLst>
          </p:cNvPr>
          <p:cNvSpPr txBox="1"/>
          <p:nvPr/>
        </p:nvSpPr>
        <p:spPr>
          <a:xfrm>
            <a:off x="6662539" y="1411242"/>
            <a:ext cx="138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Ghost image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7D641D8-0BA0-4217-86B2-D7499B1FCF1E}"/>
              </a:ext>
            </a:extLst>
          </p:cNvPr>
          <p:cNvSpPr txBox="1"/>
          <p:nvPr/>
        </p:nvSpPr>
        <p:spPr>
          <a:xfrm>
            <a:off x="6420300" y="3916532"/>
            <a:ext cx="1800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0070C0"/>
                </a:solidFill>
              </a:rPr>
              <a:t>Refocused</a:t>
            </a:r>
            <a:r>
              <a:rPr lang="it-IT" b="1" dirty="0">
                <a:solidFill>
                  <a:srgbClr val="0070C0"/>
                </a:solidFill>
              </a:rPr>
              <a:t> image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308767A-2D70-46A0-942C-9575A2CB7E69}"/>
              </a:ext>
            </a:extLst>
          </p:cNvPr>
          <p:cNvSpPr txBox="1"/>
          <p:nvPr/>
        </p:nvSpPr>
        <p:spPr>
          <a:xfrm>
            <a:off x="164236" y="5133371"/>
            <a:ext cx="54245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000" b="1" dirty="0" err="1"/>
              <a:t>Drawbacks</a:t>
            </a:r>
            <a:r>
              <a:rPr lang="it-IT" sz="2000" b="1" dirty="0"/>
              <a:t>:</a:t>
            </a:r>
            <a:endParaRPr lang="it-IT" sz="20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000" b="1" dirty="0"/>
              <a:t> </a:t>
            </a:r>
            <a:r>
              <a:rPr lang="it-IT" sz="2000" b="1" dirty="0">
                <a:solidFill>
                  <a:srgbClr val="FF0000"/>
                </a:solidFill>
              </a:rPr>
              <a:t>Low SNR</a:t>
            </a:r>
            <a:r>
              <a:rPr lang="it-IT" sz="2000" dirty="0"/>
              <a:t>: </a:t>
            </a:r>
            <a:r>
              <a:rPr lang="it-IT" sz="2000" dirty="0" err="1"/>
              <a:t>inherits</a:t>
            </a:r>
            <a:r>
              <a:rPr lang="it-IT" sz="2000" dirty="0"/>
              <a:t> the </a:t>
            </a:r>
            <a:r>
              <a:rPr lang="it-IT" sz="2000" dirty="0" err="1"/>
              <a:t>typical</a:t>
            </a:r>
            <a:r>
              <a:rPr lang="it-IT" sz="2000" dirty="0"/>
              <a:t> </a:t>
            </a:r>
            <a:r>
              <a:rPr lang="it-IT" sz="2000" dirty="0" err="1"/>
              <a:t>resolution</a:t>
            </a:r>
            <a:r>
              <a:rPr lang="it-IT" sz="2000" dirty="0"/>
              <a:t>-SNR </a:t>
            </a:r>
            <a:r>
              <a:rPr lang="it-IT" sz="2000" dirty="0" err="1"/>
              <a:t>tradeoff</a:t>
            </a:r>
            <a:r>
              <a:rPr lang="it-IT" sz="2000" dirty="0"/>
              <a:t> of ghost imaging → </a:t>
            </a:r>
            <a:r>
              <a:rPr lang="it-IT" sz="2000" b="1" dirty="0"/>
              <a:t>no </a:t>
            </a:r>
            <a:r>
              <a:rPr lang="it-IT" sz="2000" b="1" dirty="0" err="1"/>
              <a:t>p.o.v</a:t>
            </a:r>
            <a:r>
              <a:rPr lang="it-IT" sz="2000" b="1" dirty="0"/>
              <a:t>. </a:t>
            </a:r>
            <a:r>
              <a:rPr lang="it-IT" sz="2000" b="1" dirty="0" err="1"/>
              <a:t>change</a:t>
            </a:r>
            <a:r>
              <a:rPr lang="it-IT" sz="2000" b="1" dirty="0"/>
              <a:t>!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000" dirty="0"/>
              <a:t> </a:t>
            </a:r>
            <a:r>
              <a:rPr lang="it-IT" sz="2000" dirty="0" err="1"/>
              <a:t>Impossibility</a:t>
            </a:r>
            <a:r>
              <a:rPr lang="it-IT" sz="2000" dirty="0"/>
              <a:t> to monitor the </a:t>
            </a:r>
            <a:r>
              <a:rPr lang="it-IT" sz="2000" dirty="0" err="1"/>
              <a:t>object</a:t>
            </a:r>
            <a:r>
              <a:rPr lang="it-IT" sz="2000" dirty="0"/>
              <a:t> in </a:t>
            </a:r>
            <a:r>
              <a:rPr lang="it-IT" sz="2000" dirty="0" err="1"/>
              <a:t>real</a:t>
            </a:r>
            <a:r>
              <a:rPr lang="it-IT" sz="2000" dirty="0"/>
              <a:t> time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B061858-04AA-4FF9-A3F8-40EA664814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" y="1195264"/>
            <a:ext cx="5013917" cy="37706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1CAB0539-1B3E-4DB8-9A1A-2327FFBB90D5}"/>
                  </a:ext>
                </a:extLst>
              </p:cNvPr>
              <p:cNvSpPr txBox="1"/>
              <p:nvPr/>
            </p:nvSpPr>
            <p:spPr>
              <a:xfrm>
                <a:off x="383580" y="4322859"/>
                <a:ext cx="1882118" cy="6321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1CAB0539-1B3E-4DB8-9A1A-2327FFBB90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80" y="4322859"/>
                <a:ext cx="1882118" cy="63216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B4F7EE3C-5A85-4C3D-B0EA-8B1374B1E73A}"/>
                  </a:ext>
                </a:extLst>
              </p:cNvPr>
              <p:cNvSpPr txBox="1"/>
              <p:nvPr/>
            </p:nvSpPr>
            <p:spPr>
              <a:xfrm>
                <a:off x="3481470" y="1449346"/>
                <a:ext cx="81567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it-IT" sz="2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it-IT" sz="2000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B4F7EE3C-5A85-4C3D-B0EA-8B1374B1E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1470" y="1449346"/>
                <a:ext cx="815673" cy="307777"/>
              </a:xfrm>
              <a:prstGeom prst="rect">
                <a:avLst/>
              </a:prstGeom>
              <a:blipFill>
                <a:blip r:embed="rId9"/>
                <a:stretch>
                  <a:fillRect l="-7463" r="-2985" b="-18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9FDCA5F-F553-4362-80E3-FBCB73044FB4}"/>
              </a:ext>
            </a:extLst>
          </p:cNvPr>
          <p:cNvSpPr txBox="1"/>
          <p:nvPr/>
        </p:nvSpPr>
        <p:spPr>
          <a:xfrm>
            <a:off x="5744163" y="6463580"/>
            <a:ext cx="3442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Pepe </a:t>
            </a:r>
            <a:r>
              <a:rPr lang="it-IT" i="1" dirty="0"/>
              <a:t>et al</a:t>
            </a:r>
            <a:r>
              <a:rPr lang="it-IT" dirty="0"/>
              <a:t>, PRL 119, 243602 (2017)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A0DEDFB-31F0-42AE-BA98-5CD630A76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1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68"/>
    </mc:Choice>
    <mc:Fallback>
      <p:transition spd="slow" advTm="54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"/>
</p:tagLst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5115</TotalTime>
  <Words>1529</Words>
  <Application>Microsoft Office PowerPoint</Application>
  <PresentationFormat>Presentazione su schermo (4:3)</PresentationFormat>
  <Paragraphs>255</Paragraphs>
  <Slides>23</Slides>
  <Notes>1</Notes>
  <HiddenSlides>0</HiddenSlides>
  <MMClips>24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Pepe</dc:creator>
  <cp:lastModifiedBy>Francesco Pepe</cp:lastModifiedBy>
  <cp:revision>176</cp:revision>
  <dcterms:created xsi:type="dcterms:W3CDTF">2019-05-23T18:39:05Z</dcterms:created>
  <dcterms:modified xsi:type="dcterms:W3CDTF">2020-03-28T20:56:09Z</dcterms:modified>
</cp:coreProperties>
</file>